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71109BD-6249-4A3D-9073-2C4E723EB31B}" type="datetimeFigureOut">
              <a:rPr lang="ru-RU" smtClean="0"/>
              <a:t>08.09.2021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3884043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71109BD-6249-4A3D-9073-2C4E723EB31B}" type="datetimeFigureOut">
              <a:rPr lang="ru-RU" smtClean="0"/>
              <a:t>08.09.2021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1829025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71109BD-6249-4A3D-9073-2C4E723EB31B}" type="datetimeFigureOut">
              <a:rPr lang="ru-RU" smtClean="0"/>
              <a:t>08.09.2021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4170397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71109BD-6249-4A3D-9073-2C4E723EB31B}" type="datetimeFigureOut">
              <a:rPr lang="ru-RU" smtClean="0"/>
              <a:t>08.09.2021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558109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71109BD-6249-4A3D-9073-2C4E723EB31B}" type="datetimeFigureOut">
              <a:rPr lang="ru-RU" smtClean="0"/>
              <a:t>08.09.2021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1665671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71109BD-6249-4A3D-9073-2C4E723EB31B}" type="datetimeFigureOut">
              <a:rPr lang="ru-RU" smtClean="0"/>
              <a:t>08.09.2021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876113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1109BD-6249-4A3D-9073-2C4E723EB31B}" type="datetimeFigureOut">
              <a:rPr lang="ru-RU" smtClean="0"/>
              <a:t>08.09.2021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1707988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71109BD-6249-4A3D-9073-2C4E723EB31B}" type="datetimeFigureOut">
              <a:rPr lang="ru-RU" smtClean="0"/>
              <a:t>08.09.2021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1444652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71109BD-6249-4A3D-9073-2C4E723EB31B}" type="datetimeFigureOut">
              <a:rPr lang="ru-RU" smtClean="0"/>
              <a:t>08.09.2021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118709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71109BD-6249-4A3D-9073-2C4E723EB31B}" type="datetimeFigureOut">
              <a:rPr lang="ru-RU" smtClean="0"/>
              <a:t>08.09.2021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2021770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71109BD-6249-4A3D-9073-2C4E723EB31B}" type="datetimeFigureOut">
              <a:rPr lang="ru-RU" smtClean="0"/>
              <a:t>08.09.2021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B8029-6B5B-42AE-9B36-7BD46DC68FFE}"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59590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71109BD-6249-4A3D-9073-2C4E723EB31B}" type="datetimeFigureOut">
              <a:rPr lang="ru-RU" smtClean="0"/>
              <a:t>08.09.2021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1443386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71109BD-6249-4A3D-9073-2C4E723EB31B}" type="datetimeFigureOut">
              <a:rPr lang="ru-RU" smtClean="0"/>
              <a:t>08.09.2021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B8029-6B5B-42AE-9B36-7BD46DC68FFE}"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307411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71109BD-6249-4A3D-9073-2C4E723EB31B}" type="datetimeFigureOut">
              <a:rPr lang="ru-RU" smtClean="0"/>
              <a:t>08.09.2021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31143621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71109BD-6249-4A3D-9073-2C4E723EB31B}" type="datetimeFigureOut">
              <a:rPr lang="ru-RU" smtClean="0"/>
              <a:t>08.09.2021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3464051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71109BD-6249-4A3D-9073-2C4E723EB31B}" type="datetimeFigureOut">
              <a:rPr lang="ru-RU" smtClean="0"/>
              <a:t>08.09.2021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B8029-6B5B-42AE-9B36-7BD46DC68FFE}" type="slidenum">
              <a:rPr lang="ru-RU" smtClean="0"/>
              <a:t>‹#›</a:t>
            </a:fld>
            <a:endParaRPr lang="ru-RU"/>
          </a:p>
        </p:txBody>
      </p:sp>
    </p:spTree>
    <p:extLst>
      <p:ext uri="{BB962C8B-B14F-4D97-AF65-F5344CB8AC3E}">
        <p14:creationId xmlns:p14="http://schemas.microsoft.com/office/powerpoint/2010/main" val="1105274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71109BD-6249-4A3D-9073-2C4E723EB31B}" type="datetimeFigureOut">
              <a:rPr lang="ru-RU" smtClean="0"/>
              <a:t>08.09.2021</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39B8029-6B5B-42AE-9B36-7BD46DC68FFE}" type="slidenum">
              <a:rPr lang="ru-RU" smtClean="0"/>
              <a:t>‹#›</a:t>
            </a:fld>
            <a:endParaRPr lang="ru-RU"/>
          </a:p>
        </p:txBody>
      </p:sp>
    </p:spTree>
    <p:extLst>
      <p:ext uri="{BB962C8B-B14F-4D97-AF65-F5344CB8AC3E}">
        <p14:creationId xmlns:p14="http://schemas.microsoft.com/office/powerpoint/2010/main" val="34952538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a:t>
            </a:r>
            <a:r>
              <a:rPr lang="ru-RU" sz="4400" b="1" dirty="0">
                <a:latin typeface="Times New Roman" panose="02020603050405020304" pitchFamily="18" charset="0"/>
                <a:cs typeface="Times New Roman" panose="02020603050405020304" pitchFamily="18" charset="0"/>
              </a:rPr>
              <a:t>9 </a:t>
            </a:r>
            <a:r>
              <a:rPr lang="kk-KZ" sz="4400" b="1" u="sng" dirty="0">
                <a:latin typeface="Times New Roman" panose="02020603050405020304" pitchFamily="18" charset="0"/>
                <a:cs typeface="Times New Roman" panose="02020603050405020304" pitchFamily="18" charset="0"/>
              </a:rPr>
              <a:t>Тақырып. Кәсіпкерлік қызмет  субъектілерінің жауапкершілігі</a:t>
            </a:r>
            <a:r>
              <a:rPr lang="ru-RU" sz="4400" u="sng" dirty="0">
                <a:latin typeface="Times New Roman" panose="02020603050405020304" pitchFamily="18" charset="0"/>
                <a:cs typeface="Times New Roman" panose="02020603050405020304" pitchFamily="18" charset="0"/>
              </a:rPr>
              <a:t/>
            </a:r>
            <a:br>
              <a:rPr lang="ru-RU" sz="4400" u="sng" dirty="0">
                <a:latin typeface="Times New Roman" panose="02020603050405020304" pitchFamily="18" charset="0"/>
                <a:cs typeface="Times New Roman" panose="02020603050405020304" pitchFamily="18" charset="0"/>
              </a:rPr>
            </a:br>
            <a:endParaRPr lang="ru-RU" sz="4400" u="sng"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a:bodyPr>
          <a:lstStyle/>
          <a:p>
            <a:pPr lvl="0"/>
            <a:r>
              <a:rPr lang="kk-KZ" sz="3200" b="1" u="sng" dirty="0">
                <a:latin typeface="Times New Roman" panose="02020603050405020304" pitchFamily="18" charset="0"/>
                <a:cs typeface="Times New Roman" panose="02020603050405020304" pitchFamily="18" charset="0"/>
              </a:rPr>
              <a:t>Кәсіпкерлер жауапкершілігінің мәні, түрлері және пайда болу шарттары</a:t>
            </a:r>
            <a:endParaRPr lang="ru-RU" sz="3200" u="sng" dirty="0">
              <a:latin typeface="Times New Roman" panose="02020603050405020304" pitchFamily="18" charset="0"/>
              <a:cs typeface="Times New Roman" panose="02020603050405020304" pitchFamily="18" charset="0"/>
            </a:endParaRPr>
          </a:p>
          <a:p>
            <a:pPr lvl="0"/>
            <a:r>
              <a:rPr lang="kk-KZ" sz="3200" b="1" u="sng" dirty="0">
                <a:latin typeface="Times New Roman" panose="02020603050405020304" pitchFamily="18" charset="0"/>
                <a:cs typeface="Times New Roman" panose="02020603050405020304" pitchFamily="18" charset="0"/>
              </a:rPr>
              <a:t>Кәсіпкерлердің әкімшілік жауапкершілігі</a:t>
            </a:r>
            <a:endParaRPr lang="ru-RU" sz="3200" u="sng" dirty="0">
              <a:latin typeface="Times New Roman" panose="02020603050405020304" pitchFamily="18" charset="0"/>
              <a:cs typeface="Times New Roman" panose="02020603050405020304" pitchFamily="18" charset="0"/>
            </a:endParaRPr>
          </a:p>
          <a:p>
            <a:pPr lvl="0"/>
            <a:r>
              <a:rPr lang="kk-KZ" sz="3200" b="1" u="sng" dirty="0">
                <a:latin typeface="Times New Roman" panose="02020603050405020304" pitchFamily="18" charset="0"/>
                <a:cs typeface="Times New Roman" panose="02020603050405020304" pitchFamily="18" charset="0"/>
              </a:rPr>
              <a:t>Кәсіпкерлердің қылмыстық жауапкершілігі</a:t>
            </a:r>
            <a:endParaRPr lang="ru-RU" sz="3200" u="sng" dirty="0">
              <a:latin typeface="Times New Roman" panose="02020603050405020304" pitchFamily="18" charset="0"/>
              <a:cs typeface="Times New Roman" panose="02020603050405020304" pitchFamily="18" charset="0"/>
            </a:endParaRPr>
          </a:p>
          <a:p>
            <a:pPr lvl="0"/>
            <a:r>
              <a:rPr lang="kk-KZ" sz="3200" b="1" u="sng" dirty="0">
                <a:latin typeface="Times New Roman" panose="02020603050405020304" pitchFamily="18" charset="0"/>
                <a:cs typeface="Times New Roman" panose="02020603050405020304" pitchFamily="18" charset="0"/>
              </a:rPr>
              <a:t>Кәсіпкерлердің  өз міндеттемелерін қамтамасыз ету шарттары мен тәсілдері</a:t>
            </a:r>
            <a:endParaRPr lang="ru-RU" sz="3200" u="sng" dirty="0">
              <a:latin typeface="Times New Roman" panose="02020603050405020304" pitchFamily="18" charset="0"/>
              <a:cs typeface="Times New Roman" panose="02020603050405020304" pitchFamily="18" charset="0"/>
            </a:endParaRPr>
          </a:p>
          <a:p>
            <a:pPr marL="0" indent="0">
              <a:buNone/>
            </a:pPr>
            <a:r>
              <a:rPr lang="kk-KZ" sz="3200" b="1" dirty="0">
                <a:latin typeface="Times New Roman" panose="02020603050405020304" pitchFamily="18" charset="0"/>
                <a:cs typeface="Times New Roman" panose="02020603050405020304" pitchFamily="18" charset="0"/>
              </a:rPr>
              <a:t> </a:t>
            </a:r>
            <a:endParaRPr lang="ru-RU" sz="32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239602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r>
              <a:rPr lang="kk-KZ" b="1" dirty="0" smtClean="0">
                <a:latin typeface="Times New Roman" panose="02020603050405020304" pitchFamily="18" charset="0"/>
                <a:cs typeface="Times New Roman" panose="02020603050405020304" pitchFamily="18" charset="0"/>
              </a:rPr>
              <a:t>1. </a:t>
            </a:r>
            <a:r>
              <a:rPr lang="kk-KZ" b="1" u="sng" dirty="0" smtClean="0">
                <a:latin typeface="Times New Roman" panose="02020603050405020304" pitchFamily="18" charset="0"/>
                <a:cs typeface="Times New Roman" panose="02020603050405020304" pitchFamily="18" charset="0"/>
              </a:rPr>
              <a:t>Кәсіпкерлер </a:t>
            </a:r>
            <a:r>
              <a:rPr lang="kk-KZ" b="1" u="sng" dirty="0">
                <a:latin typeface="Times New Roman" panose="02020603050405020304" pitchFamily="18" charset="0"/>
                <a:cs typeface="Times New Roman" panose="02020603050405020304" pitchFamily="18" charset="0"/>
              </a:rPr>
              <a:t>жауапкершілігінің мәні, түрлері және пайда болу шарттары</a:t>
            </a:r>
            <a:r>
              <a:rPr lang="ru-RU" u="sng" dirty="0">
                <a:latin typeface="Times New Roman" panose="02020603050405020304" pitchFamily="18" charset="0"/>
                <a:cs typeface="Times New Roman" panose="02020603050405020304" pitchFamily="18" charset="0"/>
              </a:rPr>
              <a:t/>
            </a:r>
            <a:br>
              <a:rPr lang="ru-RU" u="sng" dirty="0">
                <a:latin typeface="Times New Roman" panose="02020603050405020304" pitchFamily="18" charset="0"/>
                <a:cs typeface="Times New Roman" panose="02020603050405020304" pitchFamily="18" charset="0"/>
              </a:rPr>
            </a:br>
            <a:endParaRPr lang="ru-RU" u="sng"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lnSpcReduction="10000"/>
          </a:bodyPr>
          <a:lstStyle/>
          <a:p>
            <a:r>
              <a:rPr lang="kk-KZ" sz="3600" u="sng" smtClean="0">
                <a:latin typeface="Times New Roman" panose="02020603050405020304" pitchFamily="18" charset="0"/>
                <a:cs typeface="Times New Roman" panose="02020603050405020304" pitchFamily="18" charset="0"/>
              </a:rPr>
              <a:t>Кәсіпкерлердің </a:t>
            </a:r>
            <a:r>
              <a:rPr lang="kk-KZ" sz="3600" u="sng" dirty="0">
                <a:latin typeface="Times New Roman" panose="02020603050405020304" pitchFamily="18" charset="0"/>
                <a:cs typeface="Times New Roman" panose="02020603050405020304" pitchFamily="18" charset="0"/>
              </a:rPr>
              <a:t>жауапкершілігі деп мемлекеттің, </a:t>
            </a:r>
            <a:r>
              <a:rPr lang="kk-KZ" sz="3600" u="sng" dirty="0" smtClean="0">
                <a:latin typeface="Times New Roman" panose="02020603050405020304" pitchFamily="18" charset="0"/>
                <a:cs typeface="Times New Roman" panose="02020603050405020304" pitchFamily="18" charset="0"/>
              </a:rPr>
              <a:t>қызмет</a:t>
            </a:r>
            <a:r>
              <a:rPr lang="ru-RU" sz="3600" u="sng" dirty="0">
                <a:latin typeface="Times New Roman" panose="02020603050405020304" pitchFamily="18" charset="0"/>
                <a:cs typeface="Times New Roman" panose="02020603050405020304" pitchFamily="18" charset="0"/>
              </a:rPr>
              <a:t>к</a:t>
            </a:r>
            <a:r>
              <a:rPr lang="kk-KZ" sz="3600" u="sng" dirty="0" smtClean="0">
                <a:latin typeface="Times New Roman" panose="02020603050405020304" pitchFamily="18" charset="0"/>
                <a:cs typeface="Times New Roman" panose="02020603050405020304" pitchFamily="18" charset="0"/>
              </a:rPr>
              <a:t>ерлердің</a:t>
            </a:r>
            <a:r>
              <a:rPr lang="kk-KZ" sz="3600" u="sng" dirty="0">
                <a:latin typeface="Times New Roman" panose="02020603050405020304" pitchFamily="18" charset="0"/>
                <a:cs typeface="Times New Roman" panose="02020603050405020304" pitchFamily="18" charset="0"/>
              </a:rPr>
              <a:t>, клиенттердің, шаруашылық  жүргізу субъектілерінің  құқықтарын бұзуға, орындалмаған ( келесімшарттық) міндеттемелерді қалпына келтіруге бағытталған белгілі бір іс- әрекеттерді жасау </a:t>
            </a:r>
            <a:r>
              <a:rPr lang="kk-KZ" sz="3600" u="sng" dirty="0" smtClean="0">
                <a:latin typeface="Times New Roman" panose="02020603050405020304" pitchFamily="18" charset="0"/>
                <a:cs typeface="Times New Roman" panose="02020603050405020304" pitchFamily="18" charset="0"/>
              </a:rPr>
              <a:t>қажеттілігін</a:t>
            </a:r>
            <a:r>
              <a:rPr lang="kk-KZ" sz="3600" u="sng" dirty="0">
                <a:latin typeface="Times New Roman" panose="02020603050405020304" pitchFamily="18" charset="0"/>
                <a:cs typeface="Times New Roman" panose="02020603050405020304" pitchFamily="18" charset="0"/>
              </a:rPr>
              <a:t>, міндетін түсінеді.</a:t>
            </a:r>
            <a:endParaRPr lang="ru-RU" sz="3600" u="sng"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640805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1800" y="331789"/>
            <a:ext cx="8596668" cy="3880773"/>
          </a:xfrm>
        </p:spPr>
        <p:txBody>
          <a:bodyPr>
            <a:noAutofit/>
          </a:bodyPr>
          <a:lstStyle/>
          <a:p>
            <a:r>
              <a:rPr lang="kk-KZ" sz="4400" dirty="0">
                <a:latin typeface="Times New Roman" panose="02020603050405020304" pitchFamily="18" charset="0"/>
                <a:cs typeface="Times New Roman" panose="02020603050405020304" pitchFamily="18" charset="0"/>
              </a:rPr>
              <a:t>Келесімшарттарды дұрыс орындамау немесе мүлдем орындамау жағдайында және заңмен белгіленген міндеттер мен міндеттемелер орындалмаған кезде жауапкершілік пайда болады.</a:t>
            </a:r>
            <a:endParaRPr lang="ru-RU"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201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9575" y="131929"/>
            <a:ext cx="8596668" cy="1320800"/>
          </a:xfrm>
        </p:spPr>
        <p:txBody>
          <a:bodyPr>
            <a:noAutofit/>
          </a:bodyPr>
          <a:lstStyle/>
          <a:p>
            <a:r>
              <a:rPr lang="kk-KZ" sz="2800" b="1" u="sng" dirty="0">
                <a:solidFill>
                  <a:schemeClr val="tx1"/>
                </a:solidFill>
                <a:latin typeface="Times New Roman" panose="02020603050405020304" pitchFamily="18" charset="0"/>
                <a:cs typeface="Times New Roman" panose="02020603050405020304" pitchFamily="18" charset="0"/>
              </a:rPr>
              <a:t>Кәсіперлік – құқықтық жауапкершілік мынадай  функцияларды орындайды:</a:t>
            </a:r>
            <a:r>
              <a:rPr lang="ru-RU" sz="2800" b="1" u="sng" dirty="0">
                <a:solidFill>
                  <a:schemeClr val="tx1"/>
                </a:solidFill>
                <a:latin typeface="Times New Roman" panose="02020603050405020304" pitchFamily="18" charset="0"/>
                <a:cs typeface="Times New Roman" panose="02020603050405020304" pitchFamily="18" charset="0"/>
              </a:rPr>
              <a:t/>
            </a:r>
            <a:br>
              <a:rPr lang="ru-RU" sz="2800" b="1" u="sng" dirty="0">
                <a:solidFill>
                  <a:schemeClr val="tx1"/>
                </a:solidFill>
                <a:latin typeface="Times New Roman" panose="02020603050405020304" pitchFamily="18" charset="0"/>
                <a:cs typeface="Times New Roman" panose="02020603050405020304" pitchFamily="18" charset="0"/>
              </a:rPr>
            </a:br>
            <a:endParaRPr lang="ru-RU" sz="2800" b="1" u="sng"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99575" y="1452729"/>
            <a:ext cx="8596668" cy="3880773"/>
          </a:xfrm>
        </p:spPr>
        <p:txBody>
          <a:bodyPr>
            <a:noAutofit/>
          </a:bodyPr>
          <a:lstStyle/>
          <a:p>
            <a:pPr lvl="0"/>
            <a:r>
              <a:rPr lang="kk-KZ" sz="4000" u="sng" dirty="0">
                <a:latin typeface="Times New Roman" panose="02020603050405020304" pitchFamily="18" charset="0"/>
                <a:cs typeface="Times New Roman" panose="02020603050405020304" pitchFamily="18" charset="0"/>
              </a:rPr>
              <a:t>Превентивтік функция</a:t>
            </a:r>
            <a:r>
              <a:rPr lang="kk-KZ" sz="4000" dirty="0">
                <a:latin typeface="Times New Roman" panose="02020603050405020304" pitchFamily="18" charset="0"/>
                <a:cs typeface="Times New Roman" panose="02020603050405020304" pitchFamily="18" charset="0"/>
              </a:rPr>
              <a:t>. Ол кәсіпкерлік қызметке қатысушылар тарапынан болашақ ;санкцияларды қолдану қаупінің пайда болғанын </a:t>
            </a:r>
            <a:r>
              <a:rPr lang="kk-KZ" sz="4000" dirty="0" smtClean="0">
                <a:latin typeface="Times New Roman" panose="02020603050405020304" pitchFamily="18" charset="0"/>
                <a:cs typeface="Times New Roman" panose="02020603050405020304" pitchFamily="18" charset="0"/>
              </a:rPr>
              <a:t>ескертеді;</a:t>
            </a:r>
            <a:endParaRPr lang="ru-RU" sz="4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8644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4504" y="140720"/>
            <a:ext cx="8596668" cy="3880773"/>
          </a:xfrm>
        </p:spPr>
        <p:txBody>
          <a:bodyPr>
            <a:normAutofit fontScale="25000" lnSpcReduction="20000"/>
          </a:bodyPr>
          <a:lstStyle/>
          <a:p>
            <a:pPr lvl="0"/>
            <a:r>
              <a:rPr lang="kk-KZ" sz="12800" u="sng" dirty="0">
                <a:latin typeface="Times New Roman" panose="02020603050405020304" pitchFamily="18" charset="0"/>
                <a:cs typeface="Times New Roman" panose="02020603050405020304" pitchFamily="18" charset="0"/>
              </a:rPr>
              <a:t>Конпенсациялық функциясы. </a:t>
            </a:r>
            <a:r>
              <a:rPr lang="kk-KZ" sz="12800" dirty="0">
                <a:latin typeface="Times New Roman" panose="02020603050405020304" pitchFamily="18" charset="0"/>
                <a:cs typeface="Times New Roman" panose="02020603050405020304" pitchFamily="18" charset="0"/>
              </a:rPr>
              <a:t>Ол заңды бұзушы – кәсіпкерлік қызмет субъектісінен зардап шегуші қатысушының пайдасына  ақшалай соманы өндіріп алумен байланысты болып келеді және оның жоғалтуларының орнын толтыру, сондай- ақ бұзылу орны алғанға дейінгі бұрынғы жағдайды қалпына келтіру мақсатын көздейді.</a:t>
            </a:r>
            <a:endParaRPr lang="ru-RU" sz="12800"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Айыппұлдық ( репрессивті) функция. </a:t>
            </a:r>
            <a:r>
              <a:rPr lang="kk-KZ" sz="12800" dirty="0">
                <a:latin typeface="Times New Roman" panose="02020603050405020304" pitchFamily="18" charset="0"/>
                <a:cs typeface="Times New Roman" panose="02020603050405020304" pitchFamily="18" charset="0"/>
              </a:rPr>
              <a:t>Мұнда ықпал етудің қарастырылған шаралары  кәсіпкерлік сферасында заң бұзушылықтардың орын алуына жол берген тұлғалар үшін жазалаудың өзіндік нысаны ретінде  көрініс  табылады.</a:t>
            </a:r>
            <a:endParaRPr lang="ru-RU" sz="12800" dirty="0">
              <a:latin typeface="Times New Roman" panose="02020603050405020304" pitchFamily="18" charset="0"/>
              <a:cs typeface="Times New Roman" panose="02020603050405020304" pitchFamily="18" charset="0"/>
            </a:endParaRPr>
          </a:p>
          <a:p>
            <a:r>
              <a:rPr lang="kk-KZ" dirty="0"/>
              <a:t> </a:t>
            </a:r>
            <a:endParaRPr lang="ru-RU" dirty="0"/>
          </a:p>
          <a:p>
            <a:endParaRPr lang="ru-RU" dirty="0"/>
          </a:p>
        </p:txBody>
      </p:sp>
    </p:spTree>
    <p:extLst>
      <p:ext uri="{BB962C8B-B14F-4D97-AF65-F5344CB8AC3E}">
        <p14:creationId xmlns:p14="http://schemas.microsoft.com/office/powerpoint/2010/main" val="1093915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59224"/>
            <a:ext cx="8596668" cy="1320800"/>
          </a:xfrm>
        </p:spPr>
        <p:txBody>
          <a:bodyPr>
            <a:noAutofit/>
          </a:bodyPr>
          <a:lstStyle/>
          <a:p>
            <a:r>
              <a:rPr lang="kk-KZ" sz="3200" b="1" u="sng" dirty="0">
                <a:solidFill>
                  <a:schemeClr val="tx1"/>
                </a:solidFill>
                <a:latin typeface="Times New Roman" panose="02020603050405020304" pitchFamily="18" charset="0"/>
                <a:cs typeface="Times New Roman" panose="02020603050405020304" pitchFamily="18" charset="0"/>
              </a:rPr>
              <a:t>Заңдық жауапкершілік түрлерінің  жіктелуіне </a:t>
            </a:r>
            <a:r>
              <a:rPr lang="kk-KZ" sz="3200" b="1" dirty="0">
                <a:solidFill>
                  <a:schemeClr val="tx1"/>
                </a:solidFill>
                <a:latin typeface="Times New Roman" panose="02020603050405020304" pitchFamily="18" charset="0"/>
                <a:cs typeface="Times New Roman" panose="02020603050405020304" pitchFamily="18" charset="0"/>
              </a:rPr>
              <a:t>қатысты әртүрлі </a:t>
            </a:r>
            <a:r>
              <a:rPr lang="kk-KZ" sz="3200" b="1" u="sng" dirty="0">
                <a:solidFill>
                  <a:schemeClr val="tx1"/>
                </a:solidFill>
                <a:latin typeface="Times New Roman" panose="02020603050405020304" pitchFamily="18" charset="0"/>
                <a:cs typeface="Times New Roman" panose="02020603050405020304" pitchFamily="18" charset="0"/>
              </a:rPr>
              <a:t>тәсілдер </a:t>
            </a:r>
            <a:r>
              <a:rPr lang="kk-KZ" sz="3200" b="1" dirty="0">
                <a:solidFill>
                  <a:schemeClr val="tx1"/>
                </a:solidFill>
                <a:latin typeface="Times New Roman" panose="02020603050405020304" pitchFamily="18" charset="0"/>
                <a:cs typeface="Times New Roman" panose="02020603050405020304" pitchFamily="18" charset="0"/>
              </a:rPr>
              <a:t>бар. Олардың </a:t>
            </a:r>
            <a:r>
              <a:rPr lang="kk-KZ" sz="3200" b="1" dirty="0" smtClean="0">
                <a:solidFill>
                  <a:schemeClr val="tx1"/>
                </a:solidFill>
                <a:latin typeface="Times New Roman" panose="02020603050405020304" pitchFamily="18" charset="0"/>
                <a:cs typeface="Times New Roman" panose="02020603050405020304" pitchFamily="18" charset="0"/>
              </a:rPr>
              <a:t>қатарына </a:t>
            </a:r>
            <a:r>
              <a:rPr lang="kk-KZ" sz="3200" b="1" dirty="0">
                <a:solidFill>
                  <a:schemeClr val="tx1"/>
                </a:solidFill>
                <a:latin typeface="Times New Roman" panose="02020603050405020304" pitchFamily="18" charset="0"/>
                <a:cs typeface="Times New Roman" panose="02020603050405020304" pitchFamily="18" charset="0"/>
              </a:rPr>
              <a:t>мынадай </a:t>
            </a:r>
            <a:r>
              <a:rPr lang="kk-KZ" sz="3200" b="1" dirty="0" smtClean="0">
                <a:solidFill>
                  <a:schemeClr val="tx1"/>
                </a:solidFill>
                <a:latin typeface="Times New Roman" panose="02020603050405020304" pitchFamily="18" charset="0"/>
                <a:cs typeface="Times New Roman" panose="02020603050405020304" pitchFamily="18" charset="0"/>
              </a:rPr>
              <a:t>жіктемелерді жатқызуға </a:t>
            </a:r>
            <a:r>
              <a:rPr lang="kk-KZ" sz="3200" b="1" dirty="0">
                <a:solidFill>
                  <a:schemeClr val="tx1"/>
                </a:solidFill>
                <a:latin typeface="Times New Roman" panose="02020603050405020304" pitchFamily="18" charset="0"/>
                <a:cs typeface="Times New Roman" panose="02020603050405020304" pitchFamily="18" charset="0"/>
              </a:rPr>
              <a:t>болады:</a:t>
            </a:r>
            <a:r>
              <a:rPr lang="ru-RU" sz="3200" b="1" dirty="0">
                <a:solidFill>
                  <a:schemeClr val="tx1"/>
                </a:solidFill>
                <a:latin typeface="Times New Roman" panose="02020603050405020304" pitchFamily="18" charset="0"/>
                <a:cs typeface="Times New Roman" panose="02020603050405020304" pitchFamily="18" charset="0"/>
              </a:rPr>
              <a:t/>
            </a:r>
            <a:br>
              <a:rPr lang="ru-RU" sz="3200" b="1" dirty="0">
                <a:solidFill>
                  <a:schemeClr val="tx1"/>
                </a:solidFill>
                <a:latin typeface="Times New Roman" panose="02020603050405020304" pitchFamily="18" charset="0"/>
                <a:cs typeface="Times New Roman" panose="02020603050405020304" pitchFamily="18" charset="0"/>
              </a:rPr>
            </a:br>
            <a:endParaRPr lang="ru-RU" sz="32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lnSpcReduction="10000"/>
          </a:bodyPr>
          <a:lstStyle/>
          <a:p>
            <a:pPr lvl="0"/>
            <a:r>
              <a:rPr lang="kk-KZ" sz="3600" dirty="0" smtClean="0">
                <a:latin typeface="Times New Roman" panose="02020603050405020304" pitchFamily="18" charset="0"/>
                <a:cs typeface="Times New Roman" panose="02020603050405020304" pitchFamily="18" charset="0"/>
              </a:rPr>
              <a:t>1. </a:t>
            </a:r>
            <a:r>
              <a:rPr lang="kk-KZ" sz="3600" u="sng" dirty="0" smtClean="0">
                <a:latin typeface="Times New Roman" panose="02020603050405020304" pitchFamily="18" charset="0"/>
                <a:cs typeface="Times New Roman" panose="02020603050405020304" pitchFamily="18" charset="0"/>
              </a:rPr>
              <a:t>Қолданудың </a:t>
            </a:r>
            <a:r>
              <a:rPr lang="kk-KZ" sz="3600" u="sng" dirty="0">
                <a:latin typeface="Times New Roman" panose="02020603050405020304" pitchFamily="18" charset="0"/>
                <a:cs typeface="Times New Roman" panose="02020603050405020304" pitchFamily="18" charset="0"/>
              </a:rPr>
              <a:t>негізгі мақсатына байланысты: жазалаушы және орын толтырушы ( айыппұлдық) жауапкершілік;</a:t>
            </a:r>
            <a:endParaRPr lang="ru-RU" sz="3600" u="sng" dirty="0">
              <a:latin typeface="Times New Roman" panose="02020603050405020304" pitchFamily="18" charset="0"/>
              <a:cs typeface="Times New Roman" panose="02020603050405020304" pitchFamily="18" charset="0"/>
            </a:endParaRPr>
          </a:p>
          <a:p>
            <a:pPr lvl="0"/>
            <a:r>
              <a:rPr lang="kk-KZ" sz="3600" dirty="0" smtClean="0">
                <a:latin typeface="Times New Roman" panose="02020603050405020304" pitchFamily="18" charset="0"/>
                <a:cs typeface="Times New Roman" panose="02020603050405020304" pitchFamily="18" charset="0"/>
              </a:rPr>
              <a:t>2. </a:t>
            </a:r>
            <a:r>
              <a:rPr lang="kk-KZ" sz="3600" u="sng" dirty="0" smtClean="0">
                <a:latin typeface="Times New Roman" panose="02020603050405020304" pitchFamily="18" charset="0"/>
                <a:cs typeface="Times New Roman" panose="02020603050405020304" pitchFamily="18" charset="0"/>
              </a:rPr>
              <a:t>Құқық </a:t>
            </a:r>
            <a:r>
              <a:rPr lang="kk-KZ" sz="3600" u="sng" dirty="0">
                <a:latin typeface="Times New Roman" panose="02020603050405020304" pitchFamily="18" charset="0"/>
                <a:cs typeface="Times New Roman" panose="02020603050405020304" pitchFamily="18" charset="0"/>
              </a:rPr>
              <a:t>бұзушылықтың түрлері мен қолданылатын санкциялардың сипатына байланысты: азаматтық-құқықтық, қылмыстық , әкімшілік, тәртіптік, материялдық )мүліктік) жауапкершілік</a:t>
            </a:r>
            <a:r>
              <a:rPr lang="kk-KZ" sz="3600" dirty="0">
                <a:latin typeface="Times New Roman" panose="02020603050405020304" pitchFamily="18" charset="0"/>
                <a:cs typeface="Times New Roman" panose="02020603050405020304" pitchFamily="18" charset="0"/>
              </a:rPr>
              <a:t>;</a:t>
            </a:r>
            <a:endParaRPr lang="ru-RU" sz="3600" dirty="0">
              <a:latin typeface="Times New Roman" panose="02020603050405020304" pitchFamily="18" charset="0"/>
              <a:cs typeface="Times New Roman" panose="02020603050405020304" pitchFamily="18" charset="0"/>
            </a:endParaRPr>
          </a:p>
          <a:p>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1565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63551"/>
            <a:ext cx="8596668" cy="3880773"/>
          </a:xfrm>
        </p:spPr>
        <p:txBody>
          <a:bodyPr>
            <a:normAutofit fontScale="25000" lnSpcReduction="20000"/>
          </a:bodyPr>
          <a:lstStyle/>
          <a:p>
            <a:pPr lvl="0"/>
            <a:r>
              <a:rPr lang="kk-KZ" sz="13500" dirty="0" smtClean="0">
                <a:latin typeface="Times New Roman" panose="02020603050405020304" pitchFamily="18" charset="0"/>
                <a:cs typeface="Times New Roman" panose="02020603050405020304" pitchFamily="18" charset="0"/>
              </a:rPr>
              <a:t>3. </a:t>
            </a:r>
            <a:r>
              <a:rPr lang="kk-KZ" sz="13500" u="sng" dirty="0" smtClean="0">
                <a:latin typeface="Times New Roman" panose="02020603050405020304" pitchFamily="18" charset="0"/>
                <a:cs typeface="Times New Roman" panose="02020603050405020304" pitchFamily="18" charset="0"/>
              </a:rPr>
              <a:t>Санкцияларды қолдану тәртібі бойынша: соттық және әкімшілік жауапкершілік;</a:t>
            </a:r>
            <a:endParaRPr lang="ru-RU" sz="13500" u="sng" dirty="0">
              <a:latin typeface="Times New Roman" panose="02020603050405020304" pitchFamily="18" charset="0"/>
              <a:cs typeface="Times New Roman" panose="02020603050405020304" pitchFamily="18" charset="0"/>
            </a:endParaRPr>
          </a:p>
          <a:p>
            <a:pPr lvl="0"/>
            <a:r>
              <a:rPr lang="kk-KZ" sz="13500" dirty="0" smtClean="0">
                <a:latin typeface="Times New Roman" panose="02020603050405020304" pitchFamily="18" charset="0"/>
                <a:cs typeface="Times New Roman" panose="02020603050405020304" pitchFamily="18" charset="0"/>
              </a:rPr>
              <a:t>4. </a:t>
            </a:r>
            <a:r>
              <a:rPr lang="kk-KZ" sz="13500" u="sng" dirty="0" smtClean="0">
                <a:latin typeface="Times New Roman" panose="02020603050405020304" pitchFamily="18" charset="0"/>
                <a:cs typeface="Times New Roman" panose="02020603050405020304" pitchFamily="18" charset="0"/>
              </a:rPr>
              <a:t>Құқық  </a:t>
            </a:r>
            <a:r>
              <a:rPr lang="kk-KZ" sz="13500" u="sng" dirty="0">
                <a:latin typeface="Times New Roman" panose="02020603050405020304" pitchFamily="18" charset="0"/>
                <a:cs typeface="Times New Roman" panose="02020603050405020304" pitchFamily="18" charset="0"/>
              </a:rPr>
              <a:t>бұзу субъектісі бойынша: дербес және ұжымдық жауапкершілік;</a:t>
            </a:r>
            <a:endParaRPr lang="ru-RU" sz="13500" u="sng" dirty="0">
              <a:latin typeface="Times New Roman" panose="02020603050405020304" pitchFamily="18" charset="0"/>
              <a:cs typeface="Times New Roman" panose="02020603050405020304" pitchFamily="18" charset="0"/>
            </a:endParaRPr>
          </a:p>
          <a:p>
            <a:pPr lvl="0"/>
            <a:r>
              <a:rPr lang="kk-KZ" sz="13500" dirty="0" smtClean="0">
                <a:latin typeface="Times New Roman" panose="02020603050405020304" pitchFamily="18" charset="0"/>
                <a:cs typeface="Times New Roman" panose="02020603050405020304" pitchFamily="18" charset="0"/>
              </a:rPr>
              <a:t>5. </a:t>
            </a:r>
            <a:r>
              <a:rPr lang="kk-KZ" sz="13500" u="sng" dirty="0" smtClean="0">
                <a:latin typeface="Times New Roman" panose="02020603050405020304" pitchFamily="18" charset="0"/>
                <a:cs typeface="Times New Roman" panose="02020603050405020304" pitchFamily="18" charset="0"/>
              </a:rPr>
              <a:t>Жауапкершіліктің </a:t>
            </a:r>
            <a:r>
              <a:rPr lang="kk-KZ" sz="13500" u="sng" dirty="0">
                <a:latin typeface="Times New Roman" panose="02020603050405020304" pitchFamily="18" charset="0"/>
                <a:cs typeface="Times New Roman" panose="02020603050405020304" pitchFamily="18" charset="0"/>
              </a:rPr>
              <a:t>туындау және оны іске асыру тәсілі бойынша: құқық бұзу фактісі салдарынан заңнан тікелей туындайтын жауапкершілік және </a:t>
            </a:r>
            <a:r>
              <a:rPr lang="kk-KZ" sz="13500" u="sng" dirty="0" smtClean="0">
                <a:latin typeface="Times New Roman" panose="02020603050405020304" pitchFamily="18" charset="0"/>
                <a:cs typeface="Times New Roman" panose="02020603050405020304" pitchFamily="18" charset="0"/>
              </a:rPr>
              <a:t>құқық </a:t>
            </a:r>
            <a:r>
              <a:rPr lang="kk-KZ" sz="13500" u="sng" dirty="0">
                <a:latin typeface="Times New Roman" panose="02020603050405020304" pitchFamily="18" charset="0"/>
                <a:cs typeface="Times New Roman" panose="02020603050405020304" pitchFamily="18" charset="0"/>
              </a:rPr>
              <a:t>бұзу туралы істі мемлекеттік органдардың тексеруы кезінде заң негізінде туындайтын жауапкершілік.</a:t>
            </a:r>
            <a:endParaRPr lang="ru-RU" sz="13500" u="sng" dirty="0">
              <a:latin typeface="Times New Roman" panose="02020603050405020304" pitchFamily="18" charset="0"/>
              <a:cs typeface="Times New Roman" panose="02020603050405020304" pitchFamily="18" charset="0"/>
            </a:endParaRPr>
          </a:p>
          <a:p>
            <a:pPr marL="0" indent="0">
              <a:buNone/>
            </a:pPr>
            <a:r>
              <a:rPr lang="kk-KZ" sz="13500" dirty="0">
                <a:latin typeface="Times New Roman" panose="02020603050405020304" pitchFamily="18" charset="0"/>
                <a:cs typeface="Times New Roman" panose="02020603050405020304" pitchFamily="18" charset="0"/>
              </a:rPr>
              <a:t> </a:t>
            </a:r>
            <a:endParaRPr lang="ru-RU" sz="135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38611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6391" y="236255"/>
            <a:ext cx="8596668" cy="3880773"/>
          </a:xfrm>
        </p:spPr>
        <p:txBody>
          <a:bodyPr>
            <a:normAutofit fontScale="25000" lnSpcReduction="20000"/>
          </a:bodyPr>
          <a:lstStyle/>
          <a:p>
            <a:pPr marL="0" indent="0">
              <a:buNone/>
            </a:pPr>
            <a:r>
              <a:rPr lang="kk-KZ" sz="16600" dirty="0">
                <a:latin typeface="Times New Roman" panose="02020603050405020304" pitchFamily="18" charset="0"/>
                <a:cs typeface="Times New Roman" panose="02020603050405020304" pitchFamily="18" charset="0"/>
              </a:rPr>
              <a:t>Заңдық жауапкершілік түрлерінің ішінен негізгі ( басты) және қосымша ( екінші дәрежелі) жауапкершіліктерді бөліп қөрсетуге болады.</a:t>
            </a:r>
            <a:endParaRPr lang="ru-RU" sz="16600" dirty="0">
              <a:latin typeface="Times New Roman" panose="02020603050405020304" pitchFamily="18" charset="0"/>
              <a:cs typeface="Times New Roman" panose="02020603050405020304" pitchFamily="18" charset="0"/>
            </a:endParaRPr>
          </a:p>
          <a:p>
            <a:pPr marL="0" indent="0">
              <a:buNone/>
            </a:pPr>
            <a:r>
              <a:rPr lang="kk-KZ" sz="16600" u="sng" dirty="0">
                <a:latin typeface="Times New Roman" panose="02020603050405020304" pitchFamily="18" charset="0"/>
                <a:cs typeface="Times New Roman" panose="02020603050405020304" pitchFamily="18" charset="0"/>
              </a:rPr>
              <a:t>Жауапкершіліктің салалық және мамандырылған түрлеріне бөлінуі негізгі жауапкершілікке жатқызылса</a:t>
            </a:r>
            <a:r>
              <a:rPr lang="kk-KZ" sz="16600" dirty="0">
                <a:latin typeface="Times New Roman" panose="02020603050405020304" pitchFamily="18" charset="0"/>
                <a:cs typeface="Times New Roman" panose="02020603050405020304" pitchFamily="18" charset="0"/>
              </a:rPr>
              <a:t>, </a:t>
            </a:r>
            <a:r>
              <a:rPr lang="kk-KZ" sz="16600" u="sng" dirty="0" smtClean="0">
                <a:latin typeface="Times New Roman" panose="02020603050405020304" pitchFamily="18" charset="0"/>
                <a:cs typeface="Times New Roman" panose="02020603050405020304" pitchFamily="18" charset="0"/>
              </a:rPr>
              <a:t>жауапкершіліктің </a:t>
            </a:r>
            <a:r>
              <a:rPr lang="kk-KZ" sz="16600" u="sng" dirty="0">
                <a:latin typeface="Times New Roman" panose="02020603050405020304" pitchFamily="18" charset="0"/>
                <a:cs typeface="Times New Roman" panose="02020603050405020304" pitchFamily="18" charset="0"/>
              </a:rPr>
              <a:t>дербес және ұжымдық түрлерге бөлінуі т.б. қосымша жауапкершілікке жатқызылады. </a:t>
            </a:r>
            <a:endParaRPr lang="ru-RU" sz="16600" u="sng"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4004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49902"/>
            <a:ext cx="8596668" cy="3880773"/>
          </a:xfrm>
        </p:spPr>
        <p:txBody>
          <a:bodyPr>
            <a:normAutofit fontScale="25000" lnSpcReduction="20000"/>
          </a:bodyPr>
          <a:lstStyle/>
          <a:p>
            <a:r>
              <a:rPr lang="kk-KZ" sz="16000" dirty="0" smtClean="0">
                <a:latin typeface="Times New Roman" panose="02020603050405020304" pitchFamily="18" charset="0"/>
                <a:cs typeface="Times New Roman" panose="02020603050405020304" pitchFamily="18" charset="0"/>
              </a:rPr>
              <a:t>ҚР-ның « </a:t>
            </a:r>
            <a:r>
              <a:rPr lang="kk-KZ" sz="16000" dirty="0">
                <a:latin typeface="Times New Roman" panose="02020603050405020304" pitchFamily="18" charset="0"/>
                <a:cs typeface="Times New Roman" panose="02020603050405020304" pitchFamily="18" charset="0"/>
              </a:rPr>
              <a:t>Жеке – кәсіпкерлік» туралы </a:t>
            </a:r>
            <a:r>
              <a:rPr lang="kk-KZ" sz="16000" dirty="0" smtClean="0">
                <a:latin typeface="Times New Roman" panose="02020603050405020304" pitchFamily="18" charset="0"/>
                <a:cs typeface="Times New Roman" panose="02020603050405020304" pitchFamily="18" charset="0"/>
              </a:rPr>
              <a:t>заңында </a:t>
            </a:r>
            <a:r>
              <a:rPr lang="kk-KZ" sz="16000" dirty="0">
                <a:latin typeface="Times New Roman" panose="02020603050405020304" pitchFamily="18" charset="0"/>
                <a:cs typeface="Times New Roman" panose="02020603050405020304" pitchFamily="18" charset="0"/>
              </a:rPr>
              <a:t>жауапкершіліктің </a:t>
            </a:r>
            <a:r>
              <a:rPr lang="kk-KZ" sz="16000" u="sng" dirty="0">
                <a:latin typeface="Times New Roman" panose="02020603050405020304" pitchFamily="18" charset="0"/>
                <a:cs typeface="Times New Roman" panose="02020603050405020304" pitchFamily="18" charset="0"/>
              </a:rPr>
              <a:t>негізгі екі түрі қарастырылған: </a:t>
            </a:r>
            <a:r>
              <a:rPr lang="kk-KZ" sz="16000" dirty="0">
                <a:latin typeface="Times New Roman" panose="02020603050405020304" pitchFamily="18" charset="0"/>
                <a:cs typeface="Times New Roman" panose="02020603050405020304" pitchFamily="18" charset="0"/>
              </a:rPr>
              <a:t>1) мемлекеттік бақылауды және лицензиялауды жүзеге асыру кезінде </a:t>
            </a:r>
            <a:r>
              <a:rPr lang="kk-KZ" sz="16000" u="sng" dirty="0">
                <a:latin typeface="Times New Roman" panose="02020603050405020304" pitchFamily="18" charset="0"/>
                <a:cs typeface="Times New Roman" panose="02020603050405020304" pitchFamily="18" charset="0"/>
              </a:rPr>
              <a:t>мемлекеттік органдар мен лауазымды адамдардың жауапкершілігі</a:t>
            </a:r>
            <a:r>
              <a:rPr lang="kk-KZ" sz="16000" dirty="0">
                <a:latin typeface="Times New Roman" panose="02020603050405020304" pitchFamily="18" charset="0"/>
                <a:cs typeface="Times New Roman" panose="02020603050405020304" pitchFamily="18" charset="0"/>
              </a:rPr>
              <a:t>; 2) </a:t>
            </a:r>
            <a:r>
              <a:rPr lang="kk-KZ" sz="16000" u="sng" dirty="0">
                <a:latin typeface="Times New Roman" panose="02020603050405020304" pitchFamily="18" charset="0"/>
                <a:cs typeface="Times New Roman" panose="02020603050405020304" pitchFamily="18" charset="0"/>
              </a:rPr>
              <a:t>жеке кәсіпкерлік субъектілерінің </a:t>
            </a:r>
            <a:r>
              <a:rPr lang="kk-KZ" sz="16000" dirty="0">
                <a:latin typeface="Times New Roman" panose="02020603050405020304" pitchFamily="18" charset="0"/>
                <a:cs typeface="Times New Roman" panose="02020603050405020304" pitchFamily="18" charset="0"/>
              </a:rPr>
              <a:t>( соның ішінде дара кәсіпкерлердің) </a:t>
            </a:r>
            <a:r>
              <a:rPr lang="kk-KZ" sz="16000" u="sng" dirty="0">
                <a:latin typeface="Times New Roman" panose="02020603050405020304" pitchFamily="18" charset="0"/>
                <a:cs typeface="Times New Roman" panose="02020603050405020304" pitchFamily="18" charset="0"/>
              </a:rPr>
              <a:t>жауапкершілігі.</a:t>
            </a:r>
            <a:endParaRPr lang="ru-RU" sz="16000" u="sng"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619319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0"/>
            <a:ext cx="8596668" cy="1320800"/>
          </a:xfrm>
        </p:spPr>
        <p:txBody>
          <a:bodyPr>
            <a:noAutofit/>
          </a:bodyPr>
          <a:lstStyle/>
          <a:p>
            <a:r>
              <a:rPr lang="kk-KZ" sz="3200" b="1" u="sng" dirty="0">
                <a:solidFill>
                  <a:schemeClr val="tx1"/>
                </a:solidFill>
                <a:latin typeface="Times New Roman" panose="02020603050405020304" pitchFamily="18" charset="0"/>
                <a:cs typeface="Times New Roman" panose="02020603050405020304" pitchFamily="18" charset="0"/>
              </a:rPr>
              <a:t>Мемлекеттік органдар мен ондағы лауазымды тұлғалары мынадай жағдайдарда</a:t>
            </a:r>
            <a:r>
              <a:rPr lang="kk-KZ" sz="3200" b="1" dirty="0">
                <a:solidFill>
                  <a:schemeClr val="tx1"/>
                </a:solidFill>
                <a:latin typeface="Times New Roman" panose="02020603050405020304" pitchFamily="18" charset="0"/>
                <a:cs typeface="Times New Roman" panose="02020603050405020304" pitchFamily="18" charset="0"/>
              </a:rPr>
              <a:t> ҚР заңдарымен белгіленген </a:t>
            </a:r>
            <a:r>
              <a:rPr lang="kk-KZ" sz="3200" b="1" u="sng" dirty="0">
                <a:solidFill>
                  <a:schemeClr val="tx1"/>
                </a:solidFill>
                <a:latin typeface="Times New Roman" panose="02020603050405020304" pitchFamily="18" charset="0"/>
                <a:cs typeface="Times New Roman" panose="02020603050405020304" pitchFamily="18" charset="0"/>
              </a:rPr>
              <a:t>жауапкершілікте болады</a:t>
            </a:r>
            <a:r>
              <a:rPr lang="kk-KZ" sz="3200" b="1" dirty="0">
                <a:solidFill>
                  <a:schemeClr val="tx1"/>
                </a:solidFill>
                <a:latin typeface="Times New Roman" panose="02020603050405020304" pitchFamily="18" charset="0"/>
                <a:cs typeface="Times New Roman" panose="02020603050405020304" pitchFamily="18" charset="0"/>
              </a:rPr>
              <a:t>: </a:t>
            </a:r>
            <a:r>
              <a:rPr lang="ru-RU" sz="3200" b="1" dirty="0">
                <a:solidFill>
                  <a:schemeClr val="tx1"/>
                </a:solidFill>
                <a:latin typeface="Times New Roman" panose="02020603050405020304" pitchFamily="18" charset="0"/>
                <a:cs typeface="Times New Roman" panose="02020603050405020304" pitchFamily="18" charset="0"/>
              </a:rPr>
              <a:t/>
            </a:r>
            <a:br>
              <a:rPr lang="ru-RU" sz="3200" b="1" dirty="0">
                <a:solidFill>
                  <a:schemeClr val="tx1"/>
                </a:solidFill>
                <a:latin typeface="Times New Roman" panose="02020603050405020304" pitchFamily="18" charset="0"/>
                <a:cs typeface="Times New Roman" panose="02020603050405020304" pitchFamily="18" charset="0"/>
              </a:rPr>
            </a:br>
            <a:endParaRPr lang="ru-RU" sz="32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Autofit/>
          </a:bodyPr>
          <a:lstStyle/>
          <a:p>
            <a:pPr lvl="0"/>
            <a:r>
              <a:rPr lang="kk-KZ" sz="3200" dirty="0" smtClean="0">
                <a:latin typeface="Times New Roman" panose="02020603050405020304" pitchFamily="18" charset="0"/>
                <a:cs typeface="Times New Roman" panose="02020603050405020304" pitchFamily="18" charset="0"/>
              </a:rPr>
              <a:t>1. </a:t>
            </a:r>
            <a:r>
              <a:rPr lang="kk-KZ" sz="3200" u="sng" dirty="0" smtClean="0">
                <a:latin typeface="Times New Roman" panose="02020603050405020304" pitchFamily="18" charset="0"/>
                <a:cs typeface="Times New Roman" panose="02020603050405020304" pitchFamily="18" charset="0"/>
              </a:rPr>
              <a:t>жеке </a:t>
            </a:r>
            <a:r>
              <a:rPr lang="kk-KZ" sz="3200" u="sng" dirty="0">
                <a:latin typeface="Times New Roman" panose="02020603050405020304" pitchFamily="18" charset="0"/>
                <a:cs typeface="Times New Roman" panose="02020603050405020304" pitchFamily="18" charset="0"/>
              </a:rPr>
              <a:t>кәсіпкерлік субъектісі туралы ақпаратты таратқаны үшін </a:t>
            </a:r>
            <a:r>
              <a:rPr lang="kk-KZ" sz="3200" dirty="0">
                <a:latin typeface="Times New Roman" panose="02020603050405020304" pitchFamily="18" charset="0"/>
                <a:cs typeface="Times New Roman" panose="02020603050405020304" pitchFamily="18" charset="0"/>
              </a:rPr>
              <a:t>( жеке кәсіпкерлік субектісінің келісімінсіз ақпаратты тарату нәтижесінде келтірілген зиянның орны толтырылуы тиіс);</a:t>
            </a:r>
            <a:endParaRPr lang="ru-RU" sz="3200" dirty="0">
              <a:latin typeface="Times New Roman" panose="02020603050405020304" pitchFamily="18" charset="0"/>
              <a:cs typeface="Times New Roman" panose="02020603050405020304" pitchFamily="18" charset="0"/>
            </a:endParaRPr>
          </a:p>
          <a:p>
            <a:r>
              <a:rPr lang="kk-KZ" sz="3200" dirty="0" smtClean="0">
                <a:latin typeface="Times New Roman" panose="02020603050405020304" pitchFamily="18" charset="0"/>
                <a:cs typeface="Times New Roman" panose="02020603050405020304" pitchFamily="18" charset="0"/>
              </a:rPr>
              <a:t>2. </a:t>
            </a:r>
            <a:r>
              <a:rPr lang="kk-KZ" sz="3200" u="sng" dirty="0" smtClean="0">
                <a:latin typeface="Times New Roman" panose="02020603050405020304" pitchFamily="18" charset="0"/>
                <a:cs typeface="Times New Roman" panose="02020603050405020304" pitchFamily="18" charset="0"/>
              </a:rPr>
              <a:t>жеке </a:t>
            </a:r>
            <a:r>
              <a:rPr lang="kk-KZ" sz="3200" u="sng" dirty="0">
                <a:latin typeface="Times New Roman" panose="02020603050405020304" pitchFamily="18" charset="0"/>
                <a:cs typeface="Times New Roman" panose="02020603050405020304" pitchFamily="18" charset="0"/>
              </a:rPr>
              <a:t>кәсіпкерлік қызметіне заңсыз кедергі жасайтын кез келген іс-әрекеті </a:t>
            </a:r>
            <a:r>
              <a:rPr lang="kk-KZ" sz="3200" dirty="0">
                <a:latin typeface="Times New Roman" panose="02020603050405020304" pitchFamily="18" charset="0"/>
                <a:cs typeface="Times New Roman" panose="02020603050405020304" pitchFamily="18" charset="0"/>
              </a:rPr>
              <a:t>( әрекетсіздігі) үшін;</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2143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6391" y="113424"/>
            <a:ext cx="8596668" cy="3880773"/>
          </a:xfrm>
        </p:spPr>
        <p:txBody>
          <a:bodyPr>
            <a:noAutofit/>
          </a:bodyPr>
          <a:lstStyle/>
          <a:p>
            <a:pPr lvl="0"/>
            <a:r>
              <a:rPr lang="kk-KZ" sz="3600" dirty="0" smtClean="0">
                <a:latin typeface="Times New Roman" panose="02020603050405020304" pitchFamily="18" charset="0"/>
                <a:cs typeface="Times New Roman" panose="02020603050405020304" pitchFamily="18" charset="0"/>
              </a:rPr>
              <a:t>3. </a:t>
            </a:r>
            <a:r>
              <a:rPr lang="kk-KZ" sz="3600" u="sng" dirty="0" smtClean="0">
                <a:latin typeface="Times New Roman" panose="02020603050405020304" pitchFamily="18" charset="0"/>
                <a:cs typeface="Times New Roman" panose="02020603050405020304" pitchFamily="18" charset="0"/>
              </a:rPr>
              <a:t>Жеке </a:t>
            </a:r>
            <a:r>
              <a:rPr lang="kk-KZ" sz="3600" u="sng" dirty="0">
                <a:latin typeface="Times New Roman" panose="02020603050405020304" pitchFamily="18" charset="0"/>
                <a:cs typeface="Times New Roman" panose="02020603050405020304" pitchFamily="18" charset="0"/>
              </a:rPr>
              <a:t>кәсіпкерлік субъектісіне тексеру жүргізудің белгіленген тәртібін  бұзған жағдайда </a:t>
            </a:r>
            <a:r>
              <a:rPr lang="kk-KZ" sz="3600" dirty="0">
                <a:latin typeface="Times New Roman" panose="02020603050405020304" pitchFamily="18" charset="0"/>
                <a:cs typeface="Times New Roman" panose="02020603050405020304" pitchFamily="18" charset="0"/>
              </a:rPr>
              <a:t>( тексеруді негізсіз тағайындау, акті шығармай және он құқықтық статистика органында тіркемей тексеру жүргізу, құжаттарды заңсыз алып қою, материялдыққұндылықтарды заңсыз түгендеу, өндірісті тоқтата тұру, артық анықтамалар толтыру,негізсіз сұрау салуларды талап ету және өзге де жағдайларда).</a:t>
            </a:r>
            <a:endParaRPr lang="ru-RU" sz="3600" dirty="0">
              <a:latin typeface="Times New Roman" panose="02020603050405020304" pitchFamily="18" charset="0"/>
              <a:cs typeface="Times New Roman" panose="02020603050405020304" pitchFamily="18" charset="0"/>
            </a:endParaRPr>
          </a:p>
          <a:p>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8361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72871"/>
            <a:ext cx="8596668" cy="1320800"/>
          </a:xfrm>
        </p:spPr>
        <p:txBody>
          <a:bodyPr>
            <a:normAutofit fontScale="90000"/>
          </a:bodyPr>
          <a:lstStyle/>
          <a:p>
            <a:r>
              <a:rPr lang="kk-KZ" b="1" dirty="0">
                <a:solidFill>
                  <a:schemeClr val="tx1"/>
                </a:solidFill>
                <a:latin typeface="Times New Roman" panose="02020603050405020304" pitchFamily="18" charset="0"/>
                <a:cs typeface="Times New Roman" panose="02020603050405020304" pitchFamily="18" charset="0"/>
              </a:rPr>
              <a:t>Жеке кәсіпкерлік субъектілері </a:t>
            </a:r>
            <a:r>
              <a:rPr lang="kk-KZ" b="1" dirty="0" smtClean="0">
                <a:solidFill>
                  <a:schemeClr val="tx1"/>
                </a:solidFill>
                <a:latin typeface="Times New Roman" panose="02020603050405020304" pitchFamily="18" charset="0"/>
                <a:cs typeface="Times New Roman" panose="02020603050405020304" pitchFamily="18" charset="0"/>
              </a:rPr>
              <a:t>келесілер </a:t>
            </a:r>
            <a:r>
              <a:rPr lang="kk-KZ" b="1" dirty="0">
                <a:solidFill>
                  <a:schemeClr val="tx1"/>
                </a:solidFill>
                <a:latin typeface="Times New Roman" panose="02020603050405020304" pitchFamily="18" charset="0"/>
                <a:cs typeface="Times New Roman" panose="02020603050405020304" pitchFamily="18" charset="0"/>
              </a:rPr>
              <a:t>үшін жауапкершілікте болады:</a:t>
            </a:r>
            <a:r>
              <a:rPr lang="ru-RU" b="1" dirty="0">
                <a:solidFill>
                  <a:schemeClr val="tx1"/>
                </a:solidFill>
                <a:latin typeface="Times New Roman" panose="02020603050405020304" pitchFamily="18" charset="0"/>
                <a:cs typeface="Times New Roman" panose="02020603050405020304" pitchFamily="18" charset="0"/>
              </a:rPr>
              <a:t/>
            </a:r>
            <a:br>
              <a:rPr lang="ru-RU" b="1" dirty="0">
                <a:solidFill>
                  <a:schemeClr val="tx1"/>
                </a:solidFill>
                <a:latin typeface="Times New Roman" panose="02020603050405020304" pitchFamily="18" charset="0"/>
                <a:cs typeface="Times New Roman" panose="02020603050405020304" pitchFamily="18" charset="0"/>
              </a:rPr>
            </a:b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493671"/>
            <a:ext cx="8596668" cy="3880773"/>
          </a:xfrm>
        </p:spPr>
        <p:txBody>
          <a:bodyPr>
            <a:noAutofit/>
          </a:bodyPr>
          <a:lstStyle/>
          <a:p>
            <a:pPr lvl="0"/>
            <a:r>
              <a:rPr lang="kk-KZ" sz="3200" dirty="0" smtClean="0">
                <a:latin typeface="Times New Roman" panose="02020603050405020304" pitchFamily="18" charset="0"/>
                <a:cs typeface="Times New Roman" panose="02020603050405020304" pitchFamily="18" charset="0"/>
              </a:rPr>
              <a:t>1. Қазақстан </a:t>
            </a:r>
            <a:r>
              <a:rPr lang="kk-KZ" sz="3200" dirty="0">
                <a:latin typeface="Times New Roman" panose="02020603050405020304" pitchFamily="18" charset="0"/>
                <a:cs typeface="Times New Roman" panose="02020603050405020304" pitchFamily="18" charset="0"/>
              </a:rPr>
              <a:t>Республикасының заңнамасын бұзғаны үшін;</a:t>
            </a:r>
            <a:endParaRPr lang="ru-RU" sz="3200" dirty="0">
              <a:latin typeface="Times New Roman" panose="02020603050405020304" pitchFamily="18" charset="0"/>
              <a:cs typeface="Times New Roman" panose="02020603050405020304" pitchFamily="18" charset="0"/>
            </a:endParaRPr>
          </a:p>
          <a:p>
            <a:pPr lvl="0"/>
            <a:r>
              <a:rPr lang="kk-KZ" sz="3200" dirty="0" smtClean="0">
                <a:latin typeface="Times New Roman" panose="02020603050405020304" pitchFamily="18" charset="0"/>
                <a:cs typeface="Times New Roman" panose="02020603050405020304" pitchFamily="18" charset="0"/>
              </a:rPr>
              <a:t>2. Қазақстан </a:t>
            </a:r>
            <a:r>
              <a:rPr lang="kk-KZ" sz="3200" dirty="0">
                <a:latin typeface="Times New Roman" panose="02020603050405020304" pitchFamily="18" charset="0"/>
                <a:cs typeface="Times New Roman" panose="02020603050405020304" pitchFamily="18" charset="0"/>
              </a:rPr>
              <a:t>Республикасының жосықсыз бәсеке, демпингке қарсы шаралар туралы заңнамасын бұзғаны үшін;</a:t>
            </a:r>
            <a:endParaRPr lang="ru-RU" sz="3200" dirty="0">
              <a:latin typeface="Times New Roman" panose="02020603050405020304" pitchFamily="18" charset="0"/>
              <a:cs typeface="Times New Roman" panose="02020603050405020304" pitchFamily="18" charset="0"/>
            </a:endParaRPr>
          </a:p>
          <a:p>
            <a:pPr lvl="0"/>
            <a:r>
              <a:rPr lang="kk-KZ" sz="3200" dirty="0" smtClean="0">
                <a:latin typeface="Times New Roman" panose="02020603050405020304" pitchFamily="18" charset="0"/>
                <a:cs typeface="Times New Roman" panose="02020603050405020304" pitchFamily="18" charset="0"/>
              </a:rPr>
              <a:t>3. Қазақстан </a:t>
            </a:r>
            <a:r>
              <a:rPr lang="kk-KZ" sz="3200" dirty="0">
                <a:latin typeface="Times New Roman" panose="02020603050405020304" pitchFamily="18" charset="0"/>
                <a:cs typeface="Times New Roman" panose="02020603050405020304" pitchFamily="18" charset="0"/>
              </a:rPr>
              <a:t>Республикасының тауарлар импарты кезінде ішкі рынокты қорғау шаралары туралы заңнамасын бұзғаны үшін.</a:t>
            </a:r>
            <a:endParaRPr lang="ru-RU" sz="3200" dirty="0">
              <a:latin typeface="Times New Roman" panose="02020603050405020304" pitchFamily="18" charset="0"/>
              <a:cs typeface="Times New Roman" panose="02020603050405020304" pitchFamily="18" charset="0"/>
            </a:endParaRPr>
          </a:p>
          <a:p>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2678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9575" y="198344"/>
            <a:ext cx="8596668" cy="1320800"/>
          </a:xfrm>
        </p:spPr>
        <p:txBody>
          <a:bodyPr>
            <a:normAutofit fontScale="90000"/>
          </a:bodyPr>
          <a:lstStyle/>
          <a:p>
            <a:pPr lvl="0"/>
            <a:r>
              <a:rPr lang="kk-KZ" b="1" dirty="0" smtClean="0">
                <a:latin typeface="Times New Roman" panose="02020603050405020304" pitchFamily="18" charset="0"/>
                <a:cs typeface="Times New Roman" panose="02020603050405020304" pitchFamily="18" charset="0"/>
              </a:rPr>
              <a:t>2. </a:t>
            </a:r>
            <a:r>
              <a:rPr lang="kk-KZ" b="1" u="sng" dirty="0" smtClean="0">
                <a:latin typeface="Times New Roman" panose="02020603050405020304" pitchFamily="18" charset="0"/>
                <a:cs typeface="Times New Roman" panose="02020603050405020304" pitchFamily="18" charset="0"/>
              </a:rPr>
              <a:t>Кәсіпкерлердің </a:t>
            </a:r>
            <a:r>
              <a:rPr lang="kk-KZ" b="1" u="sng" dirty="0">
                <a:latin typeface="Times New Roman" panose="02020603050405020304" pitchFamily="18" charset="0"/>
                <a:cs typeface="Times New Roman" panose="02020603050405020304" pitchFamily="18" charset="0"/>
              </a:rPr>
              <a:t>әкімшілік жауапкершілігі</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99575" y="858744"/>
            <a:ext cx="8596668" cy="3880773"/>
          </a:xfrm>
        </p:spPr>
        <p:txBody>
          <a:bodyPr>
            <a:noAutofit/>
          </a:bodyPr>
          <a:lstStyle/>
          <a:p>
            <a:r>
              <a:rPr lang="kk-KZ" sz="3200" dirty="0">
                <a:latin typeface="Times New Roman" panose="02020603050405020304" pitchFamily="18" charset="0"/>
                <a:cs typeface="Times New Roman" panose="02020603050405020304" pitchFamily="18" charset="0"/>
              </a:rPr>
              <a:t>Казіргі кезде кәсіпкерлік сферасындағы заңдық жауапкершілік түрлерінің қатарына әкімшілік жауапкершілікті жатқызуға  болады. </a:t>
            </a:r>
            <a:r>
              <a:rPr lang="kk-KZ" sz="3200" u="sng" dirty="0">
                <a:latin typeface="Times New Roman" panose="02020603050405020304" pitchFamily="18" charset="0"/>
                <a:cs typeface="Times New Roman" panose="02020603050405020304" pitchFamily="18" charset="0"/>
              </a:rPr>
              <a:t>Әкімшілік құқық- бұзушылық </a:t>
            </a:r>
            <a:r>
              <a:rPr lang="kk-KZ" sz="3200" dirty="0">
                <a:latin typeface="Times New Roman" panose="02020603050405020304" pitchFamily="18" charset="0"/>
                <a:cs typeface="Times New Roman" panose="02020603050405020304" pitchFamily="18" charset="0"/>
              </a:rPr>
              <a:t>( азаматтардың өмірі мен денсаулығына, мемлекеттік немесе қоғамдық меншікке қол сұғуды көздейтін заңға қайшы әрекеттер) </a:t>
            </a:r>
            <a:r>
              <a:rPr lang="kk-KZ" sz="3200" u="sng" dirty="0">
                <a:latin typeface="Times New Roman" panose="02020603050405020304" pitchFamily="18" charset="0"/>
                <a:cs typeface="Times New Roman" panose="02020603050405020304" pitchFamily="18" charset="0"/>
              </a:rPr>
              <a:t>жасалған кезде, әкмшілік жауапкершілік туындайды. Әкімшілік жауапкершіліктің іс-шаралары заң бұзушыға моральдық және материалдық ықпал етуді қамтиды</a:t>
            </a:r>
            <a:endParaRPr lang="ru-RU" sz="32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414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181664"/>
            <a:ext cx="8596668" cy="3880773"/>
          </a:xfrm>
        </p:spPr>
        <p:txBody>
          <a:bodyPr>
            <a:normAutofit fontScale="25000" lnSpcReduction="20000"/>
          </a:bodyPr>
          <a:lstStyle/>
          <a:p>
            <a:r>
              <a:rPr lang="kk-KZ" sz="12800" u="sng" dirty="0">
                <a:latin typeface="Times New Roman" panose="02020603050405020304" pitchFamily="18" charset="0"/>
                <a:cs typeface="Times New Roman" panose="02020603050405020304" pitchFamily="18" charset="0"/>
              </a:rPr>
              <a:t>Қазақстан Республикасының « Әкімшілік құқық бұзушылық туралы» кодексі</a:t>
            </a:r>
            <a:r>
              <a:rPr lang="kk-KZ" sz="12800" dirty="0">
                <a:latin typeface="Times New Roman" panose="02020603050405020304" pitchFamily="18" charset="0"/>
                <a:cs typeface="Times New Roman" panose="02020603050405020304" pitchFamily="18" charset="0"/>
              </a:rPr>
              <a:t>нде «Кәсіпкерлік қызмет саласындағы әкімшілік құқық бұзушылық» деп аталатын арнайы тарау ( 14 – тарау) бар, онда кәсіпкерлік  сферасындағы әкімшілік құқық бұзушылықтың 39 құрамы бар. Атап айтқанда Мысалы, 140 – бап. « </a:t>
            </a:r>
            <a:r>
              <a:rPr lang="kk-KZ" sz="12800" u="sng" dirty="0">
                <a:latin typeface="Times New Roman" panose="02020603050405020304" pitchFamily="18" charset="0"/>
                <a:cs typeface="Times New Roman" panose="02020603050405020304" pitchFamily="18" charset="0"/>
              </a:rPr>
              <a:t>Шикізатті, азық-түлік және өнеркәсіп тауарларын Казақстан Республикасының шегінен тыс жерге әкету немесе жіберу ережелерін бұзу</a:t>
            </a:r>
            <a:r>
              <a:rPr lang="kk-KZ" sz="12800" dirty="0">
                <a:latin typeface="Times New Roman" panose="02020603050405020304" pitchFamily="18" charset="0"/>
                <a:cs typeface="Times New Roman" panose="02020603050405020304" pitchFamily="18" charset="0"/>
              </a:rPr>
              <a:t>»; 143 бап. «</a:t>
            </a:r>
            <a:r>
              <a:rPr lang="kk-KZ" sz="12800" u="sng" dirty="0">
                <a:latin typeface="Times New Roman" panose="02020603050405020304" pitchFamily="18" charset="0"/>
                <a:cs typeface="Times New Roman" panose="02020603050405020304" pitchFamily="18" charset="0"/>
              </a:rPr>
              <a:t>Заңсыз кәсіпкерлік</a:t>
            </a:r>
            <a:r>
              <a:rPr lang="kk-KZ" sz="12800" dirty="0">
                <a:latin typeface="Times New Roman" panose="02020603050405020304" pitchFamily="18" charset="0"/>
                <a:cs typeface="Times New Roman" panose="02020603050405020304" pitchFamily="18" charset="0"/>
              </a:rPr>
              <a:t>»; 143-2 бап. «</a:t>
            </a:r>
            <a:r>
              <a:rPr lang="kk-KZ" sz="12800" u="sng" dirty="0">
                <a:latin typeface="Times New Roman" panose="02020603050405020304" pitchFamily="18" charset="0"/>
                <a:cs typeface="Times New Roman" panose="02020603050405020304" pitchFamily="18" charset="0"/>
              </a:rPr>
              <a:t>Заңсыз банктік қызмет</a:t>
            </a:r>
            <a:r>
              <a:rPr lang="kk-KZ" sz="12800" dirty="0">
                <a:latin typeface="Times New Roman" panose="02020603050405020304" pitchFamily="18" charset="0"/>
                <a:cs typeface="Times New Roman" panose="02020603050405020304" pitchFamily="18" charset="0"/>
              </a:rPr>
              <a:t>»; 144-1- бап. «</a:t>
            </a:r>
            <a:r>
              <a:rPr lang="kk-KZ" sz="12800" u="sng" dirty="0">
                <a:latin typeface="Times New Roman" panose="02020603050405020304" pitchFamily="18" charset="0"/>
                <a:cs typeface="Times New Roman" panose="02020603050405020304" pitchFamily="18" charset="0"/>
              </a:rPr>
              <a:t>Көрінеу жалған жарнама»; және тағы басқалар</a:t>
            </a:r>
            <a:r>
              <a:rPr lang="kk-KZ" sz="12800" dirty="0">
                <a:latin typeface="Times New Roman" panose="02020603050405020304" pitchFamily="18" charset="0"/>
                <a:cs typeface="Times New Roman" panose="02020603050405020304" pitchFamily="18" charset="0"/>
              </a:rPr>
              <a:t>.</a:t>
            </a:r>
            <a:endParaRPr lang="ru-RU" sz="1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735379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4504" y="127072"/>
            <a:ext cx="8596668" cy="3880773"/>
          </a:xfrm>
        </p:spPr>
        <p:txBody>
          <a:bodyPr>
            <a:noAutofit/>
          </a:bodyPr>
          <a:lstStyle/>
          <a:p>
            <a:r>
              <a:rPr lang="kk-KZ" sz="3200" dirty="0">
                <a:latin typeface="Times New Roman" panose="02020603050405020304" pitchFamily="18" charset="0"/>
                <a:cs typeface="Times New Roman" panose="02020603050405020304" pitchFamily="18" charset="0"/>
              </a:rPr>
              <a:t>Мысалы, 143 – бапта сәйкес, заңсыз кәсіпкелікпен айналысқан жағдайда жеке тұлғаларға, лауазымды адамдарға, дара кәсіпкерлерге, шағын немесе орта кәсіпкерлік субъектілері болып табылатын заңды тұлңаларға- келтірілген зиян сомасының, алынған табыс сомасының және заңсыз кәсіпкерлік  нәтижесінде алынған акцизделетін тауарлар құнының отыз пайыз мөлшерінде, ірі кәсіпкерлік субъектілірі болып табылатын заңды тұлғаларға ету пайызы мөлшерінде айыппұл салуға әкеп соғады.</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7891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9913" y="140721"/>
            <a:ext cx="8596668" cy="3880773"/>
          </a:xfrm>
        </p:spPr>
        <p:txBody>
          <a:bodyPr>
            <a:normAutofit fontScale="25000" lnSpcReduction="20000"/>
          </a:bodyPr>
          <a:lstStyle/>
          <a:p>
            <a:pPr marL="0" indent="0">
              <a:buNone/>
            </a:pPr>
            <a:r>
              <a:rPr lang="kk-KZ" sz="14400" dirty="0">
                <a:latin typeface="Times New Roman" panose="02020603050405020304" pitchFamily="18" charset="0"/>
                <a:cs typeface="Times New Roman" panose="02020603050405020304" pitchFamily="18" charset="0"/>
              </a:rPr>
              <a:t>Кәсіпкерлік  қызметті жүзеге асыруға тыйым </a:t>
            </a:r>
            <a:r>
              <a:rPr lang="kk-KZ" sz="14400" dirty="0" smtClean="0">
                <a:latin typeface="Times New Roman" panose="02020603050405020304" pitchFamily="18" charset="0"/>
                <a:cs typeface="Times New Roman" panose="02020603050405020304" pitchFamily="18" charset="0"/>
              </a:rPr>
              <a:t>салу, </a:t>
            </a:r>
            <a:r>
              <a:rPr lang="kk-KZ" sz="14400" dirty="0">
                <a:latin typeface="Times New Roman" panose="02020603050405020304" pitchFamily="18" charset="0"/>
                <a:cs typeface="Times New Roman" panose="02020603050405020304" pitchFamily="18" charset="0"/>
              </a:rPr>
              <a:t>белгіленген адамның осындай қызметпен айналысуы. Екі жүз айлық есептік көрсеткіш мөлшерінде айыппұл салынады.</a:t>
            </a:r>
            <a:endParaRPr lang="ru-RU" sz="14400" dirty="0">
              <a:latin typeface="Times New Roman" panose="02020603050405020304" pitchFamily="18" charset="0"/>
              <a:cs typeface="Times New Roman" panose="02020603050405020304" pitchFamily="18" charset="0"/>
            </a:endParaRPr>
          </a:p>
          <a:p>
            <a:pPr marL="0" indent="0">
              <a:buNone/>
            </a:pPr>
            <a:r>
              <a:rPr lang="kk-KZ" sz="14400" dirty="0">
                <a:latin typeface="Times New Roman" panose="02020603050405020304" pitchFamily="18" charset="0"/>
                <a:cs typeface="Times New Roman" panose="02020603050405020304" pitchFamily="18" charset="0"/>
              </a:rPr>
              <a:t>Қадағалау және бақылау функцияларын жүзеге асыратын мемлекеттік органдарың, сондай-ақ жергілікті атқарушы органдардың лауазымды адамдарының дара кәсіпкерлердің, заңды тұлғалардың қызметіне заңсыз араласуы- айлық есептік көрсеткіштің елуден жүзге дейінгі мөлшерінде айыппұл салуға әкеп соғады.</a:t>
            </a:r>
            <a:endParaRPr lang="ru-RU" sz="14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9726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59223"/>
            <a:ext cx="8596668" cy="1320800"/>
          </a:xfrm>
        </p:spPr>
        <p:txBody>
          <a:bodyPr>
            <a:noAutofit/>
          </a:bodyPr>
          <a:lstStyle/>
          <a:p>
            <a:r>
              <a:rPr lang="kk-KZ" sz="3200" u="sng" dirty="0">
                <a:solidFill>
                  <a:schemeClr val="tx1"/>
                </a:solidFill>
                <a:latin typeface="Times New Roman" panose="02020603050405020304" pitchFamily="18" charset="0"/>
                <a:cs typeface="Times New Roman" panose="02020603050405020304" pitchFamily="18" charset="0"/>
              </a:rPr>
              <a:t>Әкімшілік жауапкершілікті сипаттау кезінде оған тән келесідей ерекшеліктерді атап көрсетуге болады:</a:t>
            </a:r>
            <a:r>
              <a:rPr lang="ru-RU" sz="3200" u="sng" dirty="0">
                <a:solidFill>
                  <a:schemeClr val="tx1"/>
                </a:solidFill>
                <a:latin typeface="Times New Roman" panose="02020603050405020304" pitchFamily="18" charset="0"/>
                <a:cs typeface="Times New Roman" panose="02020603050405020304" pitchFamily="18" charset="0"/>
              </a:rPr>
              <a:t/>
            </a:r>
            <a:br>
              <a:rPr lang="ru-RU" sz="3200" u="sng" dirty="0">
                <a:solidFill>
                  <a:schemeClr val="tx1"/>
                </a:solidFill>
                <a:latin typeface="Times New Roman" panose="02020603050405020304" pitchFamily="18" charset="0"/>
                <a:cs typeface="Times New Roman" panose="02020603050405020304" pitchFamily="18" charset="0"/>
              </a:rPr>
            </a:br>
            <a:endParaRPr lang="ru-RU" sz="3200" u="sng"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751156"/>
            <a:ext cx="8596668" cy="3880773"/>
          </a:xfrm>
        </p:spPr>
        <p:txBody>
          <a:bodyPr>
            <a:noAutofit/>
          </a:bodyPr>
          <a:lstStyle/>
          <a:p>
            <a:pPr lvl="0"/>
            <a:r>
              <a:rPr lang="kk-KZ" sz="3600" dirty="0" smtClean="0">
                <a:latin typeface="Times New Roman" panose="02020603050405020304" pitchFamily="18" charset="0"/>
                <a:cs typeface="Times New Roman" panose="02020603050405020304" pitchFamily="18" charset="0"/>
              </a:rPr>
              <a:t>1. </a:t>
            </a:r>
            <a:r>
              <a:rPr lang="kk-KZ" sz="3600" u="sng" dirty="0" smtClean="0">
                <a:latin typeface="Times New Roman" panose="02020603050405020304" pitchFamily="18" charset="0"/>
                <a:cs typeface="Times New Roman" panose="02020603050405020304" pitchFamily="18" charset="0"/>
              </a:rPr>
              <a:t>Әкімшілік </a:t>
            </a:r>
            <a:r>
              <a:rPr lang="kk-KZ" sz="3600" u="sng" dirty="0">
                <a:latin typeface="Times New Roman" panose="02020603050405020304" pitchFamily="18" charset="0"/>
                <a:cs typeface="Times New Roman" panose="02020603050405020304" pitchFamily="18" charset="0"/>
              </a:rPr>
              <a:t>жауапкершілік қоғамдық  қауіпсіздіктің жоғары дәрежесіне жатқызылмайтын құқық бұзушылық үшін қолданылады;</a:t>
            </a:r>
            <a:endParaRPr lang="ru-RU" sz="3600" u="sng" dirty="0">
              <a:latin typeface="Times New Roman" panose="02020603050405020304" pitchFamily="18" charset="0"/>
              <a:cs typeface="Times New Roman" panose="02020603050405020304" pitchFamily="18" charset="0"/>
            </a:endParaRPr>
          </a:p>
          <a:p>
            <a:pPr lvl="0"/>
            <a:r>
              <a:rPr lang="kk-KZ" sz="3600" dirty="0" smtClean="0">
                <a:latin typeface="Times New Roman" panose="02020603050405020304" pitchFamily="18" charset="0"/>
                <a:cs typeface="Times New Roman" panose="02020603050405020304" pitchFamily="18" charset="0"/>
              </a:rPr>
              <a:t>2. </a:t>
            </a:r>
            <a:r>
              <a:rPr lang="kk-KZ" sz="3600" u="sng" dirty="0" smtClean="0">
                <a:latin typeface="Times New Roman" panose="02020603050405020304" pitchFamily="18" charset="0"/>
                <a:cs typeface="Times New Roman" panose="02020603050405020304" pitchFamily="18" charset="0"/>
              </a:rPr>
              <a:t>Әкімшілік </a:t>
            </a:r>
            <a:r>
              <a:rPr lang="kk-KZ" sz="3600" u="sng" dirty="0">
                <a:latin typeface="Times New Roman" panose="02020603050405020304" pitchFamily="18" charset="0"/>
                <a:cs typeface="Times New Roman" panose="02020603050405020304" pitchFamily="18" charset="0"/>
              </a:rPr>
              <a:t>құқық бойынша жауапкершілік әрқашан жеке немесе заңды тұлғаның заңға қайшы әрекетінің ( әрекетсіздігінің) нәтижесі білдіреді</a:t>
            </a:r>
            <a:r>
              <a:rPr lang="kk-KZ" sz="3600" dirty="0">
                <a:latin typeface="Times New Roman" panose="02020603050405020304" pitchFamily="18" charset="0"/>
                <a:cs typeface="Times New Roman" panose="02020603050405020304" pitchFamily="18" charset="0"/>
              </a:rPr>
              <a:t>;</a:t>
            </a:r>
            <a:endParaRPr lang="ru-RU" sz="3600" dirty="0">
              <a:latin typeface="Times New Roman" panose="02020603050405020304" pitchFamily="18" charset="0"/>
              <a:cs typeface="Times New Roman" panose="02020603050405020304" pitchFamily="18" charset="0"/>
            </a:endParaRPr>
          </a:p>
          <a:p>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1798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6391" y="545910"/>
            <a:ext cx="8596668" cy="3880773"/>
          </a:xfrm>
        </p:spPr>
        <p:txBody>
          <a:bodyPr>
            <a:normAutofit fontScale="32500" lnSpcReduction="20000"/>
          </a:bodyPr>
          <a:lstStyle/>
          <a:p>
            <a:pPr lvl="0"/>
            <a:r>
              <a:rPr lang="kk-KZ" sz="12800" u="sng" dirty="0" smtClean="0">
                <a:latin typeface="Times New Roman" panose="02020603050405020304" pitchFamily="18" charset="0"/>
                <a:cs typeface="Times New Roman" panose="02020603050405020304" pitchFamily="18" charset="0"/>
              </a:rPr>
              <a:t>3.Әкімшілік </a:t>
            </a:r>
            <a:r>
              <a:rPr lang="kk-KZ" sz="12800" u="sng" dirty="0">
                <a:latin typeface="Times New Roman" panose="02020603050405020304" pitchFamily="18" charset="0"/>
                <a:cs typeface="Times New Roman" panose="02020603050405020304" pitchFamily="18" charset="0"/>
              </a:rPr>
              <a:t>жауапкершілік жеке –құқықтық мүддердегі емес, жалпы мемлекеттік сферадағы құқық бұзушылық салдарынан туындайды.</a:t>
            </a:r>
            <a:endParaRPr lang="ru-RU" sz="12800" u="sng" dirty="0">
              <a:latin typeface="Times New Roman" panose="02020603050405020304" pitchFamily="18" charset="0"/>
              <a:cs typeface="Times New Roman" panose="02020603050405020304" pitchFamily="18" charset="0"/>
            </a:endParaRPr>
          </a:p>
          <a:p>
            <a:pPr lvl="0"/>
            <a:r>
              <a:rPr lang="kk-KZ" sz="12800" dirty="0" smtClean="0">
                <a:latin typeface="Times New Roman" panose="02020603050405020304" pitchFamily="18" charset="0"/>
                <a:cs typeface="Times New Roman" panose="02020603050405020304" pitchFamily="18" charset="0"/>
              </a:rPr>
              <a:t>4. </a:t>
            </a:r>
            <a:r>
              <a:rPr lang="kk-KZ" sz="12800" u="sng" dirty="0" smtClean="0">
                <a:latin typeface="Times New Roman" panose="02020603050405020304" pitchFamily="18" charset="0"/>
                <a:cs typeface="Times New Roman" panose="02020603050405020304" pitchFamily="18" charset="0"/>
              </a:rPr>
              <a:t>Әкімшілік </a:t>
            </a:r>
            <a:r>
              <a:rPr lang="kk-KZ" sz="12800" u="sng" dirty="0">
                <a:latin typeface="Times New Roman" panose="02020603050405020304" pitchFamily="18" charset="0"/>
                <a:cs typeface="Times New Roman" panose="02020603050405020304" pitchFamily="18" charset="0"/>
              </a:rPr>
              <a:t>жауапкершілік оперативті сипатта болады;</a:t>
            </a:r>
            <a:endParaRPr lang="ru-RU" sz="12800" u="sng"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53317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5447" y="563800"/>
            <a:ext cx="8596668" cy="3880773"/>
          </a:xfrm>
        </p:spPr>
        <p:txBody>
          <a:bodyPr>
            <a:normAutofit fontScale="32500" lnSpcReduction="20000"/>
          </a:bodyPr>
          <a:lstStyle/>
          <a:p>
            <a:pPr lvl="0"/>
            <a:r>
              <a:rPr lang="kk-KZ" sz="11100" u="sng" dirty="0">
                <a:latin typeface="Times New Roman" panose="02020603050405020304" pitchFamily="18" charset="0"/>
                <a:cs typeface="Times New Roman" panose="02020603050405020304" pitchFamily="18" charset="0"/>
              </a:rPr>
              <a:t>5.Әртүрлі уәкілетті мемлекеттік органдар арқылы </a:t>
            </a:r>
            <a:r>
              <a:rPr lang="kk-KZ" sz="11100" dirty="0">
                <a:latin typeface="Times New Roman" panose="02020603050405020304" pitchFamily="18" charset="0"/>
                <a:cs typeface="Times New Roman" panose="02020603050405020304" pitchFamily="18" charset="0"/>
              </a:rPr>
              <a:t>( олардың лауазымды тұлғалары арқылы) </a:t>
            </a:r>
            <a:r>
              <a:rPr lang="kk-KZ" sz="11100" u="sng" dirty="0">
                <a:latin typeface="Times New Roman" panose="02020603050405020304" pitchFamily="18" charset="0"/>
                <a:cs typeface="Times New Roman" panose="02020603050405020304" pitchFamily="18" charset="0"/>
              </a:rPr>
              <a:t>қолданылады;</a:t>
            </a:r>
            <a:endParaRPr lang="ru-RU" sz="11100" u="sng" dirty="0">
              <a:latin typeface="Times New Roman" panose="02020603050405020304" pitchFamily="18" charset="0"/>
              <a:cs typeface="Times New Roman" panose="02020603050405020304" pitchFamily="18" charset="0"/>
            </a:endParaRPr>
          </a:p>
          <a:p>
            <a:pPr lvl="0"/>
            <a:r>
              <a:rPr lang="kk-KZ" sz="11100" u="sng" dirty="0" smtClean="0">
                <a:latin typeface="Times New Roman" panose="02020603050405020304" pitchFamily="18" charset="0"/>
                <a:cs typeface="Times New Roman" panose="02020603050405020304" pitchFamily="18" charset="0"/>
              </a:rPr>
              <a:t>6.Әкімшілік </a:t>
            </a:r>
            <a:r>
              <a:rPr lang="kk-KZ" sz="11100" u="sng" dirty="0">
                <a:latin typeface="Times New Roman" panose="02020603050405020304" pitchFamily="18" charset="0"/>
                <a:cs typeface="Times New Roman" panose="02020603050405020304" pitchFamily="18" charset="0"/>
              </a:rPr>
              <a:t>заңнама нормаларына сәйкес туындайды және превентивті сипатта болады </a:t>
            </a:r>
            <a:r>
              <a:rPr lang="kk-KZ" sz="11100" dirty="0">
                <a:latin typeface="Times New Roman" panose="02020603050405020304" pitchFamily="18" charset="0"/>
                <a:cs typeface="Times New Roman" panose="02020603050405020304" pitchFamily="18" charset="0"/>
              </a:rPr>
              <a:t>( яғни, айтарлықтай қауіпті әрекет- қылмыс жасауды ескертеді).</a:t>
            </a:r>
            <a:endParaRPr lang="ru-RU" sz="111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230711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6871" y="254758"/>
            <a:ext cx="8596668" cy="1320800"/>
          </a:xfrm>
        </p:spPr>
        <p:txBody>
          <a:bodyPr>
            <a:normAutofit fontScale="90000"/>
          </a:bodyPr>
          <a:lstStyle/>
          <a:p>
            <a:pPr lvl="0"/>
            <a:r>
              <a:rPr lang="kk-KZ" b="1" dirty="0" smtClean="0"/>
              <a:t>3. </a:t>
            </a:r>
            <a:r>
              <a:rPr lang="kk-KZ" b="1" u="sng" dirty="0" smtClean="0"/>
              <a:t>Кәсіпкерлердің </a:t>
            </a:r>
            <a:r>
              <a:rPr lang="kk-KZ" b="1" u="sng" dirty="0"/>
              <a:t>қылмыстық жауапкершілігі</a:t>
            </a:r>
            <a:r>
              <a:rPr lang="ru-RU" u="sng" dirty="0"/>
              <a:t/>
            </a:r>
            <a:br>
              <a:rPr lang="ru-RU" u="sng" dirty="0"/>
            </a:br>
            <a:endParaRPr lang="ru-RU" u="sng" dirty="0"/>
          </a:p>
        </p:txBody>
      </p:sp>
      <p:sp>
        <p:nvSpPr>
          <p:cNvPr id="3" name="Объект 2"/>
          <p:cNvSpPr>
            <a:spLocks noGrp="1"/>
          </p:cNvSpPr>
          <p:nvPr>
            <p:ph idx="1"/>
          </p:nvPr>
        </p:nvSpPr>
        <p:spPr>
          <a:xfrm>
            <a:off x="554504" y="1341723"/>
            <a:ext cx="8596668" cy="3880773"/>
          </a:xfrm>
        </p:spPr>
        <p:txBody>
          <a:bodyPr>
            <a:noAutofit/>
          </a:bodyPr>
          <a:lstStyle/>
          <a:p>
            <a:r>
              <a:rPr lang="kk-KZ" sz="3200" dirty="0">
                <a:latin typeface="Times New Roman" panose="02020603050405020304" pitchFamily="18" charset="0"/>
                <a:cs typeface="Times New Roman" panose="02020603050405020304" pitchFamily="18" charset="0"/>
              </a:rPr>
              <a:t>Кәсіпкерлік қызмет туралы заңнаманың тиімділігін арттырудың ерекше тәсілі қылмыстық жауапкершілік болып табылады. Қылмыстық жауапкершілік мемлекеттік мәжбүрлеумен байланысты қарастырылады және ықпал етудің ең қатал шарасы ретінде қабылданады. </a:t>
            </a:r>
            <a:r>
              <a:rPr lang="kk-KZ" sz="3200" u="sng" dirty="0">
                <a:latin typeface="Times New Roman" panose="02020603050405020304" pitchFamily="18" charset="0"/>
                <a:cs typeface="Times New Roman" panose="02020603050405020304" pitchFamily="18" charset="0"/>
              </a:rPr>
              <a:t>Қылмыс деп қылмыстық кодекс бойынша жазалау мүмкіндігімен тыйым салынынған, қоғамға қауіпті әрекет немесе әрекетсіздікті  айтамыз. </a:t>
            </a:r>
            <a:endParaRPr lang="ru-RU" sz="3200" u="sng" dirty="0">
              <a:latin typeface="Times New Roman" panose="02020603050405020304" pitchFamily="18" charset="0"/>
              <a:cs typeface="Times New Roman" panose="02020603050405020304" pitchFamily="18" charset="0"/>
            </a:endParaRPr>
          </a:p>
          <a:p>
            <a:endParaRPr lang="ru-RU" sz="3200" dirty="0"/>
          </a:p>
        </p:txBody>
      </p:sp>
    </p:spTree>
    <p:extLst>
      <p:ext uri="{BB962C8B-B14F-4D97-AF65-F5344CB8AC3E}">
        <p14:creationId xmlns:p14="http://schemas.microsoft.com/office/powerpoint/2010/main" val="1460096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800" y="227463"/>
            <a:ext cx="8596668" cy="1320800"/>
          </a:xfrm>
        </p:spPr>
        <p:txBody>
          <a:bodyPr>
            <a:noAutofit/>
          </a:bodyPr>
          <a:lstStyle/>
          <a:p>
            <a:pPr lvl="0"/>
            <a:r>
              <a:rPr lang="kk-KZ" sz="3200" u="sng" dirty="0">
                <a:solidFill>
                  <a:schemeClr val="tx1"/>
                </a:solidFill>
                <a:latin typeface="Times New Roman" panose="02020603050405020304" pitchFamily="18" charset="0"/>
                <a:cs typeface="Times New Roman" panose="02020603050405020304" pitchFamily="18" charset="0"/>
              </a:rPr>
              <a:t>Қазақстан Ресрубликасының Қылмыстық кодексінде </a:t>
            </a:r>
            <a:r>
              <a:rPr lang="kk-KZ" sz="3200" dirty="0">
                <a:solidFill>
                  <a:schemeClr val="tx1"/>
                </a:solidFill>
                <a:latin typeface="Times New Roman" panose="02020603050405020304" pitchFamily="18" charset="0"/>
                <a:cs typeface="Times New Roman" panose="02020603050405020304" pitchFamily="18" charset="0"/>
              </a:rPr>
              <a:t>экономикалық қызмет саласындағы қылмыстарға </a:t>
            </a:r>
            <a:r>
              <a:rPr lang="kk-KZ" sz="3200" dirty="0" smtClean="0">
                <a:solidFill>
                  <a:schemeClr val="tx1"/>
                </a:solidFill>
                <a:latin typeface="Times New Roman" panose="02020603050405020304" pitchFamily="18" charset="0"/>
                <a:cs typeface="Times New Roman" panose="02020603050405020304" pitchFamily="18" charset="0"/>
              </a:rPr>
              <a:t>арналған </a:t>
            </a:r>
            <a:r>
              <a:rPr lang="kk-KZ" sz="3200" dirty="0">
                <a:solidFill>
                  <a:schemeClr val="tx1"/>
                </a:solidFill>
                <a:latin typeface="Times New Roman" panose="02020603050405020304" pitchFamily="18" charset="0"/>
                <a:cs typeface="Times New Roman" panose="02020603050405020304" pitchFamily="18" charset="0"/>
              </a:rPr>
              <a:t>арнайы тарау ( ерекше бөлімнің 7 тарауы) бар. </a:t>
            </a:r>
            <a:r>
              <a:rPr lang="kk-KZ" sz="3200" u="sng" dirty="0">
                <a:solidFill>
                  <a:schemeClr val="tx1"/>
                </a:solidFill>
                <a:latin typeface="Times New Roman" panose="02020603050405020304" pitchFamily="18" charset="0"/>
                <a:cs typeface="Times New Roman" panose="02020603050405020304" pitchFamily="18" charset="0"/>
              </a:rPr>
              <a:t>Экономикалық қызмет саласындағы қылмыстарды екі топқа бөлуге болады:</a:t>
            </a:r>
            <a:r>
              <a:rPr lang="ru-RU" sz="3200" u="sng" dirty="0">
                <a:solidFill>
                  <a:schemeClr val="tx1"/>
                </a:solidFill>
                <a:latin typeface="Times New Roman" panose="02020603050405020304" pitchFamily="18" charset="0"/>
                <a:cs typeface="Times New Roman" panose="02020603050405020304" pitchFamily="18" charset="0"/>
              </a:rPr>
              <a:t/>
            </a:r>
            <a:br>
              <a:rPr lang="ru-RU" sz="3200" u="sng" dirty="0">
                <a:solidFill>
                  <a:schemeClr val="tx1"/>
                </a:solidFill>
                <a:latin typeface="Times New Roman" panose="02020603050405020304" pitchFamily="18" charset="0"/>
                <a:cs typeface="Times New Roman" panose="02020603050405020304" pitchFamily="18" charset="0"/>
              </a:rPr>
            </a:br>
            <a:r>
              <a:rPr lang="ru-RU" sz="3200" dirty="0" smtClean="0">
                <a:solidFill>
                  <a:schemeClr val="tx1"/>
                </a:solidFill>
                <a:latin typeface="Times New Roman" panose="02020603050405020304" pitchFamily="18" charset="0"/>
                <a:cs typeface="Times New Roman" panose="02020603050405020304" pitchFamily="18" charset="0"/>
              </a:rPr>
              <a:t/>
            </a:r>
            <a:br>
              <a:rPr lang="ru-RU" sz="3200" dirty="0" smtClean="0">
                <a:solidFill>
                  <a:schemeClr val="tx1"/>
                </a:solidFill>
                <a:latin typeface="Times New Roman" panose="02020603050405020304" pitchFamily="18" charset="0"/>
                <a:cs typeface="Times New Roman" panose="02020603050405020304" pitchFamily="18" charset="0"/>
              </a:rPr>
            </a:br>
            <a:r>
              <a:rPr lang="ru-RU" sz="3200" dirty="0" smtClean="0">
                <a:solidFill>
                  <a:schemeClr val="tx1"/>
                </a:solidFill>
                <a:latin typeface="Times New Roman" panose="02020603050405020304" pitchFamily="18" charset="0"/>
                <a:cs typeface="Times New Roman" panose="02020603050405020304" pitchFamily="18" charset="0"/>
              </a:rPr>
              <a:t>1.</a:t>
            </a:r>
            <a:r>
              <a:rPr lang="kk-KZ" sz="3200" u="sng" dirty="0" smtClean="0">
                <a:solidFill>
                  <a:schemeClr val="tx1"/>
                </a:solidFill>
                <a:latin typeface="Times New Roman" panose="02020603050405020304" pitchFamily="18" charset="0"/>
                <a:cs typeface="Times New Roman" panose="02020603050405020304" pitchFamily="18" charset="0"/>
              </a:rPr>
              <a:t>Жеке </a:t>
            </a:r>
            <a:r>
              <a:rPr lang="kk-KZ" sz="3200" u="sng" dirty="0">
                <a:solidFill>
                  <a:schemeClr val="tx1"/>
                </a:solidFill>
                <a:latin typeface="Times New Roman" panose="02020603050405020304" pitchFamily="18" charset="0"/>
                <a:cs typeface="Times New Roman" panose="02020603050405020304" pitchFamily="18" charset="0"/>
              </a:rPr>
              <a:t>кәсіпкерлік субъектілерінің құқықтарын бұзатын, мемлекеттік органдардың лауазымды тұлғаларымен жасалатын қылмыстар;</a:t>
            </a:r>
            <a:r>
              <a:rPr lang="ru-RU" sz="3200" u="sng" dirty="0">
                <a:solidFill>
                  <a:schemeClr val="tx1"/>
                </a:solidFill>
                <a:latin typeface="Times New Roman" panose="02020603050405020304" pitchFamily="18" charset="0"/>
                <a:cs typeface="Times New Roman" panose="02020603050405020304" pitchFamily="18" charset="0"/>
              </a:rPr>
              <a:t/>
            </a:r>
            <a:br>
              <a:rPr lang="ru-RU" sz="3200" u="sng" dirty="0">
                <a:solidFill>
                  <a:schemeClr val="tx1"/>
                </a:solidFill>
                <a:latin typeface="Times New Roman" panose="02020603050405020304" pitchFamily="18" charset="0"/>
                <a:cs typeface="Times New Roman" panose="02020603050405020304" pitchFamily="18" charset="0"/>
              </a:rPr>
            </a:br>
            <a:endParaRPr lang="ru-RU" sz="3200" u="sng"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4108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45322" y="208960"/>
            <a:ext cx="8596668" cy="3880773"/>
          </a:xfrm>
        </p:spPr>
        <p:txBody>
          <a:bodyPr>
            <a:normAutofit fontScale="25000" lnSpcReduction="20000"/>
          </a:bodyPr>
          <a:lstStyle/>
          <a:p>
            <a:pPr marL="0" lvl="0" indent="0">
              <a:buNone/>
            </a:pPr>
            <a:r>
              <a:rPr lang="kk-KZ" sz="11200" dirty="0" smtClean="0">
                <a:latin typeface="Times New Roman" panose="02020603050405020304" pitchFamily="18" charset="0"/>
                <a:cs typeface="Times New Roman" panose="02020603050405020304" pitchFamily="18" charset="0"/>
              </a:rPr>
              <a:t>2. </a:t>
            </a:r>
            <a:r>
              <a:rPr lang="kk-KZ" sz="11200" u="sng" dirty="0" smtClean="0">
                <a:latin typeface="Times New Roman" panose="02020603050405020304" pitchFamily="18" charset="0"/>
                <a:cs typeface="Times New Roman" panose="02020603050405020304" pitchFamily="18" charset="0"/>
              </a:rPr>
              <a:t>Жеке </a:t>
            </a:r>
            <a:r>
              <a:rPr lang="kk-KZ" sz="11200" u="sng" dirty="0">
                <a:latin typeface="Times New Roman" panose="02020603050405020304" pitchFamily="18" charset="0"/>
                <a:cs typeface="Times New Roman" panose="02020603050405020304" pitchFamily="18" charset="0"/>
              </a:rPr>
              <a:t>кәсіпкерлік субъектілерімен жасалатын қылмыстар.</a:t>
            </a:r>
            <a:endParaRPr lang="ru-RU" sz="11200" u="sng" dirty="0">
              <a:latin typeface="Times New Roman" panose="02020603050405020304" pitchFamily="18" charset="0"/>
              <a:cs typeface="Times New Roman" panose="02020603050405020304" pitchFamily="18" charset="0"/>
            </a:endParaRPr>
          </a:p>
          <a:p>
            <a:pPr marL="0" indent="0">
              <a:buNone/>
            </a:pPr>
            <a:r>
              <a:rPr lang="kk-KZ" sz="11200" dirty="0" smtClean="0">
                <a:latin typeface="Times New Roman" panose="02020603050405020304" pitchFamily="18" charset="0"/>
                <a:cs typeface="Times New Roman" panose="02020603050405020304" pitchFamily="18" charset="0"/>
              </a:rPr>
              <a:t>- </a:t>
            </a:r>
            <a:r>
              <a:rPr lang="kk-KZ" sz="11200" u="sng" dirty="0">
                <a:latin typeface="Times New Roman" panose="02020603050405020304" pitchFamily="18" charset="0"/>
                <a:cs typeface="Times New Roman" panose="02020603050405020304" pitchFamily="18" charset="0"/>
              </a:rPr>
              <a:t>Бірінші топтағы қылмыстарға келесілер кіреді: « Заңды кәсіпкерлік қызметке кедергі жасау»: </a:t>
            </a:r>
            <a:r>
              <a:rPr lang="kk-KZ" sz="11200" dirty="0">
                <a:latin typeface="Times New Roman" panose="02020603050405020304" pitchFamily="18" charset="0"/>
                <a:cs typeface="Times New Roman" panose="02020603050405020304" pitchFamily="18" charset="0"/>
              </a:rPr>
              <a:t>дара кәсіпкердің немесе коммерциялық ұйымның құқықтары мен заңды мүдделерін шектеу, дербестігін шектеу не оның қызметіне өзге де заңсыз араласу,-үш  жүзден сегіз жүз айлық есептік көрсеткішке дейінгі мөлшерде айыппұл салуға, не жүз айлық есептіккөрсеткішке дейінгі мөлшерде айыппұл салына отырып, бес жылға дейінгі мерзімге белгілі бір лауазымдарды атқару немесе белгілі бір қызметпен айналысу құқығынан айыруға, не екі жылға дейінгі мерзімге түзеу жұмыстарына, не алты айға дейінгі мерзімге қамауға, не екі жылға дейінгі мерзімге бас бостандығынан айыруға жазаланады.</a:t>
            </a:r>
            <a:endParaRPr lang="ru-RU" sz="112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474494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7208" y="181663"/>
            <a:ext cx="8596668" cy="3880773"/>
          </a:xfrm>
        </p:spPr>
        <p:txBody>
          <a:bodyPr>
            <a:noAutofit/>
          </a:bodyPr>
          <a:lstStyle/>
          <a:p>
            <a:r>
              <a:rPr lang="kk-KZ" sz="4000" dirty="0">
                <a:latin typeface="Times New Roman" panose="02020603050405020304" pitchFamily="18" charset="0"/>
                <a:cs typeface="Times New Roman" panose="02020603050405020304" pitchFamily="18" charset="0"/>
              </a:rPr>
              <a:t>-  « </a:t>
            </a:r>
            <a:r>
              <a:rPr lang="kk-KZ" sz="4000" u="sng" dirty="0">
                <a:latin typeface="Times New Roman" panose="02020603050405020304" pitchFamily="18" charset="0"/>
                <a:cs typeface="Times New Roman" panose="02020603050405020304" pitchFamily="18" charset="0"/>
              </a:rPr>
              <a:t>Коммерциялық немесе банктік құпияны құрайтын мәліметтерді заңсыз алу мен жария ету</a:t>
            </a:r>
            <a:r>
              <a:rPr lang="kk-KZ" sz="4000" dirty="0">
                <a:latin typeface="Times New Roman" panose="02020603050405020304" pitchFamily="18" charset="0"/>
                <a:cs typeface="Times New Roman" panose="02020603050405020304" pitchFamily="18" charset="0"/>
              </a:rPr>
              <a:t>» Жүзден екі жүз айлық есептік көрсеткішке дейінгі мөлшерде айыппұл салуға, не екі жылға дейінгі мерзімге түзеу жұмыстарына, не алтын айға дейінгі мерзімге қамауға, не бір ылға дейінгі мерзімге ас бостандығынан айыруға жазалады.</a:t>
            </a:r>
            <a:endParaRPr lang="ru-RU" sz="4000" dirty="0">
              <a:latin typeface="Times New Roman" panose="02020603050405020304" pitchFamily="18" charset="0"/>
              <a:cs typeface="Times New Roman" panose="02020603050405020304" pitchFamily="18" charset="0"/>
            </a:endParaRPr>
          </a:p>
          <a:p>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7554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40857" y="154368"/>
            <a:ext cx="8596668" cy="3880773"/>
          </a:xfrm>
        </p:spPr>
        <p:txBody>
          <a:bodyPr>
            <a:normAutofit fontScale="25000" lnSpcReduction="20000"/>
          </a:bodyPr>
          <a:lstStyle/>
          <a:p>
            <a:pPr marL="0" indent="0">
              <a:buNone/>
            </a:pPr>
            <a:r>
              <a:rPr lang="kk-KZ" sz="10000" u="sng" dirty="0">
                <a:latin typeface="Times New Roman" panose="02020603050405020304" pitchFamily="18" charset="0"/>
                <a:cs typeface="Times New Roman" panose="02020603050405020304" pitchFamily="18" charset="0"/>
              </a:rPr>
              <a:t>Қылмыстардың екінші тобын </a:t>
            </a:r>
            <a:r>
              <a:rPr lang="kk-KZ" sz="10000" u="sng" dirty="0" smtClean="0">
                <a:latin typeface="Times New Roman" panose="02020603050405020304" pitchFamily="18" charset="0"/>
                <a:cs typeface="Times New Roman" panose="02020603050405020304" pitchFamily="18" charset="0"/>
              </a:rPr>
              <a:t>келесілер құрайды</a:t>
            </a:r>
            <a:r>
              <a:rPr lang="kk-KZ" sz="10000" u="sng" dirty="0">
                <a:latin typeface="Times New Roman" panose="02020603050405020304" pitchFamily="18" charset="0"/>
                <a:cs typeface="Times New Roman" panose="02020603050405020304" pitchFamily="18" charset="0"/>
              </a:rPr>
              <a:t>: </a:t>
            </a:r>
            <a:endParaRPr lang="ru-RU" sz="10000" u="sng" dirty="0">
              <a:latin typeface="Times New Roman" panose="02020603050405020304" pitchFamily="18" charset="0"/>
              <a:cs typeface="Times New Roman" panose="02020603050405020304" pitchFamily="18" charset="0"/>
            </a:endParaRPr>
          </a:p>
          <a:p>
            <a:pPr lvl="0"/>
            <a:r>
              <a:rPr lang="ru-RU" sz="10000" dirty="0">
                <a:latin typeface="Times New Roman" panose="02020603050405020304" pitchFamily="18" charset="0"/>
                <a:cs typeface="Times New Roman" panose="02020603050405020304" pitchFamily="18" charset="0"/>
              </a:rPr>
              <a:t>190 </a:t>
            </a:r>
            <a:r>
              <a:rPr lang="kk-KZ" sz="10000" dirty="0">
                <a:latin typeface="Times New Roman" panose="02020603050405020304" pitchFamily="18" charset="0"/>
                <a:cs typeface="Times New Roman" panose="02020603050405020304" pitchFamily="18" charset="0"/>
              </a:rPr>
              <a:t>–бап «</a:t>
            </a:r>
            <a:r>
              <a:rPr lang="kk-KZ" sz="10000" u="sng" dirty="0">
                <a:latin typeface="Times New Roman" panose="02020603050405020304" pitchFamily="18" charset="0"/>
                <a:cs typeface="Times New Roman" panose="02020603050405020304" pitchFamily="18" charset="0"/>
              </a:rPr>
              <a:t>Заңсыз кәсіпкерлік</a:t>
            </a:r>
            <a:r>
              <a:rPr lang="kk-KZ" sz="10000" dirty="0">
                <a:latin typeface="Times New Roman" panose="02020603050405020304" pitchFamily="18" charset="0"/>
                <a:cs typeface="Times New Roman" panose="02020603050405020304" pitchFamily="18" charset="0"/>
              </a:rPr>
              <a:t>»</a:t>
            </a:r>
            <a:endParaRPr lang="ru-RU" sz="10000" dirty="0">
              <a:latin typeface="Times New Roman" panose="02020603050405020304" pitchFamily="18" charset="0"/>
              <a:cs typeface="Times New Roman" panose="02020603050405020304" pitchFamily="18" charset="0"/>
            </a:endParaRPr>
          </a:p>
          <a:p>
            <a:pPr lvl="0"/>
            <a:r>
              <a:rPr lang="kk-KZ" sz="10000" dirty="0">
                <a:latin typeface="Times New Roman" panose="02020603050405020304" pitchFamily="18" charset="0"/>
                <a:cs typeface="Times New Roman" panose="02020603050405020304" pitchFamily="18" charset="0"/>
              </a:rPr>
              <a:t>191- бап. «</a:t>
            </a:r>
            <a:r>
              <a:rPr lang="kk-KZ" sz="10000" u="sng" dirty="0">
                <a:latin typeface="Times New Roman" panose="02020603050405020304" pitchFamily="18" charset="0"/>
                <a:cs typeface="Times New Roman" panose="02020603050405020304" pitchFamily="18" charset="0"/>
              </a:rPr>
              <a:t>Заңсыз банктік қызмет</a:t>
            </a:r>
            <a:r>
              <a:rPr lang="kk-KZ" sz="10000" dirty="0">
                <a:latin typeface="Times New Roman" panose="02020603050405020304" pitchFamily="18" charset="0"/>
                <a:cs typeface="Times New Roman" panose="02020603050405020304" pitchFamily="18" charset="0"/>
              </a:rPr>
              <a:t>»</a:t>
            </a:r>
            <a:endParaRPr lang="ru-RU" sz="10000" dirty="0">
              <a:latin typeface="Times New Roman" panose="02020603050405020304" pitchFamily="18" charset="0"/>
              <a:cs typeface="Times New Roman" panose="02020603050405020304" pitchFamily="18" charset="0"/>
            </a:endParaRPr>
          </a:p>
          <a:p>
            <a:pPr lvl="0"/>
            <a:r>
              <a:rPr lang="kk-KZ" sz="10000" dirty="0">
                <a:latin typeface="Times New Roman" panose="02020603050405020304" pitchFamily="18" charset="0"/>
                <a:cs typeface="Times New Roman" panose="02020603050405020304" pitchFamily="18" charset="0"/>
              </a:rPr>
              <a:t>192 – бап. «</a:t>
            </a:r>
            <a:r>
              <a:rPr lang="kk-KZ" sz="10000" u="sng" dirty="0">
                <a:latin typeface="Times New Roman" panose="02020603050405020304" pitchFamily="18" charset="0"/>
                <a:cs typeface="Times New Roman" panose="02020603050405020304" pitchFamily="18" charset="0"/>
              </a:rPr>
              <a:t>Жалған кәсіпкерлік</a:t>
            </a:r>
            <a:r>
              <a:rPr lang="kk-KZ" sz="10000" dirty="0">
                <a:latin typeface="Times New Roman" panose="02020603050405020304" pitchFamily="18" charset="0"/>
                <a:cs typeface="Times New Roman" panose="02020603050405020304" pitchFamily="18" charset="0"/>
              </a:rPr>
              <a:t>»</a:t>
            </a:r>
            <a:endParaRPr lang="ru-RU" sz="10000" dirty="0">
              <a:latin typeface="Times New Roman" panose="02020603050405020304" pitchFamily="18" charset="0"/>
              <a:cs typeface="Times New Roman" panose="02020603050405020304" pitchFamily="18" charset="0"/>
            </a:endParaRPr>
          </a:p>
          <a:p>
            <a:pPr lvl="0"/>
            <a:r>
              <a:rPr lang="kk-KZ" sz="10000" dirty="0">
                <a:latin typeface="Times New Roman" panose="02020603050405020304" pitchFamily="18" charset="0"/>
                <a:cs typeface="Times New Roman" panose="02020603050405020304" pitchFamily="18" charset="0"/>
              </a:rPr>
              <a:t>192-1-бап. «Жеке кәсіпкерлік субъектісінің кәсіпкерлік қызметті жүзеге асыру ниетінсіз мәміле (мәмілелер) жасасуы»</a:t>
            </a:r>
            <a:endParaRPr lang="ru-RU" sz="10000" dirty="0">
              <a:latin typeface="Times New Roman" panose="02020603050405020304" pitchFamily="18" charset="0"/>
              <a:cs typeface="Times New Roman" panose="02020603050405020304" pitchFamily="18" charset="0"/>
            </a:endParaRPr>
          </a:p>
          <a:p>
            <a:pPr lvl="0"/>
            <a:r>
              <a:rPr lang="kk-KZ" sz="10000" dirty="0">
                <a:latin typeface="Times New Roman" panose="02020603050405020304" pitchFamily="18" charset="0"/>
                <a:cs typeface="Times New Roman" panose="02020603050405020304" pitchFamily="18" charset="0"/>
              </a:rPr>
              <a:t>193 – бап. «Заңсыз жолмен алынған ақша қаражатын немесе өзге мүлікті «</a:t>
            </a:r>
            <a:endParaRPr lang="ru-RU" sz="10000" dirty="0">
              <a:latin typeface="Times New Roman" panose="02020603050405020304" pitchFamily="18" charset="0"/>
              <a:cs typeface="Times New Roman" panose="02020603050405020304" pitchFamily="18" charset="0"/>
            </a:endParaRPr>
          </a:p>
          <a:p>
            <a:pPr lvl="0"/>
            <a:r>
              <a:rPr lang="kk-KZ" sz="10000" dirty="0">
                <a:latin typeface="Times New Roman" panose="02020603050405020304" pitchFamily="18" charset="0"/>
                <a:cs typeface="Times New Roman" panose="02020603050405020304" pitchFamily="18" charset="0"/>
              </a:rPr>
              <a:t>194 – бап. «Несиені заңсыз алу және мақсатсыз пайдалану»</a:t>
            </a:r>
            <a:endParaRPr lang="ru-RU" sz="10000" dirty="0">
              <a:latin typeface="Times New Roman" panose="02020603050405020304" pitchFamily="18" charset="0"/>
              <a:cs typeface="Times New Roman" panose="02020603050405020304" pitchFamily="18" charset="0"/>
            </a:endParaRPr>
          </a:p>
          <a:p>
            <a:pPr lvl="0"/>
            <a:r>
              <a:rPr lang="kk-KZ" sz="10000" dirty="0">
                <a:latin typeface="Times New Roman" panose="02020603050405020304" pitchFamily="18" charset="0"/>
                <a:cs typeface="Times New Roman" panose="02020603050405020304" pitchFamily="18" charset="0"/>
              </a:rPr>
              <a:t>196– бап. « Монополистік қызмет»</a:t>
            </a:r>
            <a:endParaRPr lang="ru-RU" sz="10000" dirty="0">
              <a:latin typeface="Times New Roman" panose="02020603050405020304" pitchFamily="18" charset="0"/>
              <a:cs typeface="Times New Roman" panose="02020603050405020304" pitchFamily="18" charset="0"/>
            </a:endParaRPr>
          </a:p>
          <a:p>
            <a:pPr lvl="0"/>
            <a:r>
              <a:rPr lang="kk-KZ" sz="10000" dirty="0">
                <a:latin typeface="Times New Roman" panose="02020603050405020304" pitchFamily="18" charset="0"/>
                <a:cs typeface="Times New Roman" panose="02020603050405020304" pitchFamily="18" charset="0"/>
              </a:rPr>
              <a:t>202 – бап. «Экономикалық бағалы қағаздар шығару тәртібін бұзу»</a:t>
            </a:r>
            <a:endParaRPr lang="ru-RU" sz="10000" dirty="0">
              <a:latin typeface="Times New Roman" panose="02020603050405020304" pitchFamily="18" charset="0"/>
              <a:cs typeface="Times New Roman" panose="02020603050405020304" pitchFamily="18" charset="0"/>
            </a:endParaRPr>
          </a:p>
          <a:p>
            <a:pPr lvl="0"/>
            <a:r>
              <a:rPr lang="kk-KZ" sz="10000" dirty="0">
                <a:latin typeface="Times New Roman" panose="02020603050405020304" pitchFamily="18" charset="0"/>
                <a:cs typeface="Times New Roman" panose="02020603050405020304" pitchFamily="18" charset="0"/>
              </a:rPr>
              <a:t>206  - бап. «Жалған ақша немесе бағалы қағаздар жасау немесе сату» </a:t>
            </a:r>
            <a:r>
              <a:rPr lang="kk-KZ" sz="10000" u="sng" dirty="0">
                <a:latin typeface="Times New Roman" panose="02020603050405020304" pitchFamily="18" charset="0"/>
                <a:cs typeface="Times New Roman" panose="02020603050405020304" pitchFamily="18" charset="0"/>
              </a:rPr>
              <a:t>және тағы басқалар.</a:t>
            </a:r>
            <a:endParaRPr lang="ru-RU" sz="10000" u="sng" dirty="0">
              <a:latin typeface="Times New Roman" panose="02020603050405020304" pitchFamily="18" charset="0"/>
              <a:cs typeface="Times New Roman" panose="02020603050405020304" pitchFamily="18" charset="0"/>
            </a:endParaRPr>
          </a:p>
          <a:p>
            <a:endParaRPr lang="ru-RU" u="sng" dirty="0"/>
          </a:p>
        </p:txBody>
      </p:sp>
    </p:spTree>
    <p:extLst>
      <p:ext uri="{BB962C8B-B14F-4D97-AF65-F5344CB8AC3E}">
        <p14:creationId xmlns:p14="http://schemas.microsoft.com/office/powerpoint/2010/main" val="1705018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218365"/>
            <a:ext cx="8596668" cy="1220716"/>
          </a:xfrm>
        </p:spPr>
        <p:txBody>
          <a:bodyPr>
            <a:normAutofit fontScale="90000"/>
          </a:bodyPr>
          <a:lstStyle/>
          <a:p>
            <a:pPr lvl="0"/>
            <a:r>
              <a:rPr lang="kk-KZ" b="1" dirty="0" smtClean="0"/>
              <a:t>4</a:t>
            </a:r>
            <a:r>
              <a:rPr lang="kk-KZ" b="1" dirty="0" smtClean="0">
                <a:latin typeface="Times New Roman" panose="02020603050405020304" pitchFamily="18" charset="0"/>
                <a:cs typeface="Times New Roman" panose="02020603050405020304" pitchFamily="18" charset="0"/>
              </a:rPr>
              <a:t>. </a:t>
            </a:r>
            <a:r>
              <a:rPr lang="kk-KZ" b="1" u="sng" dirty="0" smtClean="0">
                <a:latin typeface="Times New Roman" panose="02020603050405020304" pitchFamily="18" charset="0"/>
                <a:cs typeface="Times New Roman" panose="02020603050405020304" pitchFamily="18" charset="0"/>
              </a:rPr>
              <a:t>Кәсіпкерлердің  </a:t>
            </a:r>
            <a:r>
              <a:rPr lang="kk-KZ" b="1" u="sng" dirty="0">
                <a:latin typeface="Times New Roman" panose="02020603050405020304" pitchFamily="18" charset="0"/>
                <a:cs typeface="Times New Roman" panose="02020603050405020304" pitchFamily="18" charset="0"/>
              </a:rPr>
              <a:t>өз міндеттемелерін қамтамасыз ету шарттары мен тәсілдері</a:t>
            </a:r>
            <a:r>
              <a:rPr lang="ru-RU" u="sng" dirty="0"/>
              <a:t/>
            </a:r>
            <a:br>
              <a:rPr lang="ru-RU" u="sng" dirty="0"/>
            </a:br>
            <a:endParaRPr lang="ru-RU" u="sng" dirty="0"/>
          </a:p>
        </p:txBody>
      </p:sp>
      <p:sp>
        <p:nvSpPr>
          <p:cNvPr id="3" name="Объект 2"/>
          <p:cNvSpPr>
            <a:spLocks noGrp="1"/>
          </p:cNvSpPr>
          <p:nvPr>
            <p:ph idx="1"/>
          </p:nvPr>
        </p:nvSpPr>
        <p:spPr>
          <a:xfrm>
            <a:off x="754167" y="1439081"/>
            <a:ext cx="8596668" cy="3880773"/>
          </a:xfrm>
        </p:spPr>
        <p:txBody>
          <a:bodyPr>
            <a:normAutofit fontScale="85000" lnSpcReduction="20000"/>
          </a:bodyPr>
          <a:lstStyle/>
          <a:p>
            <a:r>
              <a:rPr lang="kk-KZ" sz="3500" u="sng" dirty="0">
                <a:latin typeface="Times New Roman" panose="02020603050405020304" pitchFamily="18" charset="0"/>
                <a:cs typeface="Times New Roman" panose="02020603050405020304" pitchFamily="18" charset="0"/>
              </a:rPr>
              <a:t>Қазақстан Республикасының Азаматтық кодексі</a:t>
            </a:r>
            <a:r>
              <a:rPr lang="kk-KZ" sz="3500" dirty="0">
                <a:latin typeface="Times New Roman" panose="02020603050405020304" pitchFamily="18" charset="0"/>
                <a:cs typeface="Times New Roman" panose="02020603050405020304" pitchFamily="18" charset="0"/>
              </a:rPr>
              <a:t>не сәйкес (268 – бап) </a:t>
            </a:r>
            <a:r>
              <a:rPr lang="kk-KZ" sz="3500" u="sng" dirty="0">
                <a:latin typeface="Times New Roman" panose="02020603050405020304" pitchFamily="18" charset="0"/>
                <a:cs typeface="Times New Roman" panose="02020603050405020304" pitchFamily="18" charset="0"/>
              </a:rPr>
              <a:t>міндеттеме деп бір </a:t>
            </a:r>
            <a:r>
              <a:rPr lang="kk-KZ" sz="3500" u="sng" dirty="0" smtClean="0">
                <a:latin typeface="Times New Roman" panose="02020603050405020304" pitchFamily="18" charset="0"/>
                <a:cs typeface="Times New Roman" panose="02020603050405020304" pitchFamily="18" charset="0"/>
              </a:rPr>
              <a:t>адам </a:t>
            </a:r>
            <a:r>
              <a:rPr lang="kk-KZ" sz="3500" dirty="0" smtClean="0">
                <a:latin typeface="Times New Roman" panose="02020603050405020304" pitchFamily="18" charset="0"/>
                <a:cs typeface="Times New Roman" panose="02020603050405020304" pitchFamily="18" charset="0"/>
              </a:rPr>
              <a:t>( </a:t>
            </a:r>
            <a:r>
              <a:rPr lang="kk-KZ" sz="3500" dirty="0">
                <a:latin typeface="Times New Roman" panose="02020603050405020304" pitchFamily="18" charset="0"/>
                <a:cs typeface="Times New Roman" panose="02020603050405020304" pitchFamily="18" charset="0"/>
              </a:rPr>
              <a:t>борышқор) </a:t>
            </a:r>
            <a:r>
              <a:rPr lang="kk-KZ" sz="3500" u="sng" dirty="0">
                <a:latin typeface="Times New Roman" panose="02020603050405020304" pitchFamily="18" charset="0"/>
                <a:cs typeface="Times New Roman" panose="02020603050405020304" pitchFamily="18" charset="0"/>
              </a:rPr>
              <a:t>басқа адамның </a:t>
            </a:r>
            <a:r>
              <a:rPr lang="kk-KZ" sz="3500" dirty="0">
                <a:latin typeface="Times New Roman" panose="02020603050405020304" pitchFamily="18" charset="0"/>
                <a:cs typeface="Times New Roman" panose="02020603050405020304" pitchFamily="18" charset="0"/>
              </a:rPr>
              <a:t>(несие берушінің) </a:t>
            </a:r>
            <a:r>
              <a:rPr lang="kk-KZ" sz="3500" u="sng" dirty="0">
                <a:latin typeface="Times New Roman" panose="02020603050405020304" pitchFamily="18" charset="0"/>
                <a:cs typeface="Times New Roman" panose="02020603050405020304" pitchFamily="18" charset="0"/>
              </a:rPr>
              <a:t>пайдасына мүлік беру, жұмыс орындау, ақша төлеу және т.б. сияқты белгілі бір әрекеттер жасау, не болмаса белілі бір әрекет жасаудан тартыну міндеттілігін айтамыз.</a:t>
            </a:r>
            <a:endParaRPr lang="ru-RU" sz="3500" u="sng" dirty="0">
              <a:latin typeface="Times New Roman" panose="02020603050405020304" pitchFamily="18" charset="0"/>
              <a:cs typeface="Times New Roman" panose="02020603050405020304" pitchFamily="18" charset="0"/>
            </a:endParaRPr>
          </a:p>
          <a:p>
            <a:r>
              <a:rPr lang="kk-KZ" sz="3500" dirty="0">
                <a:latin typeface="Times New Roman" panose="02020603050405020304" pitchFamily="18" charset="0"/>
                <a:cs typeface="Times New Roman" panose="02020603050405020304" pitchFamily="18" charset="0"/>
              </a:rPr>
              <a:t>Міндеттемелер төменде берілген азаматтық құқықтар мен міндеттерден, зиян келтіруден немесе өзге де негіздерден туындайды.</a:t>
            </a:r>
            <a:endParaRPr lang="ru-RU" sz="35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838600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0"/>
            <a:ext cx="8596668" cy="1320800"/>
          </a:xfrm>
        </p:spPr>
        <p:txBody>
          <a:bodyPr/>
          <a:lstStyle/>
          <a:p>
            <a:r>
              <a:rPr lang="kk-KZ" u="sng" dirty="0">
                <a:solidFill>
                  <a:schemeClr val="tx1"/>
                </a:solidFill>
                <a:latin typeface="Times New Roman" panose="02020603050405020304" pitchFamily="18" charset="0"/>
                <a:cs typeface="Times New Roman" panose="02020603050405020304" pitchFamily="18" charset="0"/>
              </a:rPr>
              <a:t>Азаматтық құқықтар мен міндеттер:</a:t>
            </a:r>
            <a:r>
              <a:rPr lang="ru-RU" u="sng" dirty="0">
                <a:solidFill>
                  <a:schemeClr val="tx1"/>
                </a:solidFill>
                <a:latin typeface="Times New Roman" panose="02020603050405020304" pitchFamily="18" charset="0"/>
                <a:cs typeface="Times New Roman" panose="02020603050405020304" pitchFamily="18" charset="0"/>
              </a:rPr>
              <a:t/>
            </a:r>
            <a:br>
              <a:rPr lang="ru-RU" u="sng" dirty="0">
                <a:solidFill>
                  <a:schemeClr val="tx1"/>
                </a:solidFill>
                <a:latin typeface="Times New Roman" panose="02020603050405020304" pitchFamily="18" charset="0"/>
                <a:cs typeface="Times New Roman" panose="02020603050405020304" pitchFamily="18" charset="0"/>
              </a:rPr>
            </a:br>
            <a:endParaRPr lang="ru-RU" u="sng"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864051"/>
            <a:ext cx="8596668" cy="3880773"/>
          </a:xfrm>
        </p:spPr>
        <p:txBody>
          <a:bodyPr>
            <a:normAutofit fontScale="25000" lnSpcReduction="20000"/>
          </a:bodyPr>
          <a:lstStyle/>
          <a:p>
            <a:pPr lvl="0"/>
            <a:r>
              <a:rPr lang="kk-KZ" sz="11200" dirty="0" smtClean="0">
                <a:latin typeface="Times New Roman" panose="02020603050405020304" pitchFamily="18" charset="0"/>
                <a:cs typeface="Times New Roman" panose="02020603050405020304" pitchFamily="18" charset="0"/>
              </a:rPr>
              <a:t>1. </a:t>
            </a:r>
            <a:r>
              <a:rPr lang="kk-KZ" sz="11200" u="sng" dirty="0" smtClean="0">
                <a:latin typeface="Times New Roman" panose="02020603050405020304" pitchFamily="18" charset="0"/>
                <a:cs typeface="Times New Roman" panose="02020603050405020304" pitchFamily="18" charset="0"/>
              </a:rPr>
              <a:t>Заңдарда </a:t>
            </a:r>
            <a:r>
              <a:rPr lang="kk-KZ" sz="11200" u="sng" dirty="0">
                <a:latin typeface="Times New Roman" panose="02020603050405020304" pitchFamily="18" charset="0"/>
                <a:cs typeface="Times New Roman" panose="02020603050405020304" pitchFamily="18" charset="0"/>
              </a:rPr>
              <a:t>көзделген шарттар мен өзге де мәмілелерден, сондай-ақ заңдарда көзделмегенімен, оларға қайшы келмейтін мәмілелерден;</a:t>
            </a:r>
            <a:endParaRPr lang="ru-RU" sz="11200" u="sng" dirty="0">
              <a:latin typeface="Times New Roman" panose="02020603050405020304" pitchFamily="18" charset="0"/>
              <a:cs typeface="Times New Roman" panose="02020603050405020304" pitchFamily="18" charset="0"/>
            </a:endParaRPr>
          </a:p>
          <a:p>
            <a:pPr lvl="0"/>
            <a:r>
              <a:rPr lang="kk-KZ" sz="11200" u="sng" dirty="0" smtClean="0">
                <a:latin typeface="Times New Roman" panose="02020603050405020304" pitchFamily="18" charset="0"/>
                <a:cs typeface="Times New Roman" panose="02020603050405020304" pitchFamily="18" charset="0"/>
              </a:rPr>
              <a:t>2. Заңдарға </a:t>
            </a:r>
            <a:r>
              <a:rPr lang="kk-KZ" sz="11200" u="sng" dirty="0">
                <a:latin typeface="Times New Roman" panose="02020603050405020304" pitchFamily="18" charset="0"/>
                <a:cs typeface="Times New Roman" panose="02020603050405020304" pitchFamily="18" charset="0"/>
              </a:rPr>
              <a:t>сәйкес азаматтық- құқықтық  жағдайларды туғызатын әкімшілік құжаттардан;</a:t>
            </a:r>
            <a:endParaRPr lang="ru-RU" sz="11200" u="sng" dirty="0">
              <a:latin typeface="Times New Roman" panose="02020603050405020304" pitchFamily="18" charset="0"/>
              <a:cs typeface="Times New Roman" panose="02020603050405020304" pitchFamily="18" charset="0"/>
            </a:endParaRPr>
          </a:p>
          <a:p>
            <a:pPr lvl="0"/>
            <a:r>
              <a:rPr lang="kk-KZ" sz="11200" u="sng" dirty="0" smtClean="0">
                <a:latin typeface="Times New Roman" panose="02020603050405020304" pitchFamily="18" charset="0"/>
                <a:cs typeface="Times New Roman" panose="02020603050405020304" pitchFamily="18" charset="0"/>
              </a:rPr>
              <a:t>3. Азаматтық </a:t>
            </a:r>
            <a:r>
              <a:rPr lang="kk-KZ" sz="11200" u="sng" dirty="0">
                <a:latin typeface="Times New Roman" panose="02020603050405020304" pitchFamily="18" charset="0"/>
                <a:cs typeface="Times New Roman" panose="02020603050405020304" pitchFamily="18" charset="0"/>
              </a:rPr>
              <a:t>құқықтар мен міндеттер белгілеген сот шешімінен;</a:t>
            </a:r>
            <a:endParaRPr lang="ru-RU" sz="11200" u="sng" dirty="0">
              <a:latin typeface="Times New Roman" panose="02020603050405020304" pitchFamily="18" charset="0"/>
              <a:cs typeface="Times New Roman" panose="02020603050405020304" pitchFamily="18" charset="0"/>
            </a:endParaRPr>
          </a:p>
          <a:p>
            <a:pPr lvl="0"/>
            <a:r>
              <a:rPr lang="kk-KZ" sz="11200" u="sng" dirty="0" smtClean="0">
                <a:latin typeface="Times New Roman" panose="02020603050405020304" pitchFamily="18" charset="0"/>
                <a:cs typeface="Times New Roman" panose="02020603050405020304" pitchFamily="18" charset="0"/>
              </a:rPr>
              <a:t>4. Заң </a:t>
            </a:r>
            <a:r>
              <a:rPr lang="kk-KZ" sz="11200" u="sng" dirty="0">
                <a:latin typeface="Times New Roman" panose="02020603050405020304" pitchFamily="18" charset="0"/>
                <a:cs typeface="Times New Roman" panose="02020603050405020304" pitchFamily="18" charset="0"/>
              </a:rPr>
              <a:t>құжаттарында тыйым салынбаған негіздер бойынша мүлікті жасау немесе иемдеу нәтижесінде;</a:t>
            </a:r>
            <a:endParaRPr lang="ru-RU" sz="11200" u="sng" dirty="0">
              <a:latin typeface="Times New Roman" panose="02020603050405020304" pitchFamily="18" charset="0"/>
              <a:cs typeface="Times New Roman" panose="02020603050405020304" pitchFamily="18" charset="0"/>
            </a:endParaRPr>
          </a:p>
          <a:p>
            <a:pPr lvl="0"/>
            <a:r>
              <a:rPr lang="kk-KZ" sz="11200" u="sng" dirty="0" smtClean="0">
                <a:latin typeface="Times New Roman" panose="02020603050405020304" pitchFamily="18" charset="0"/>
                <a:cs typeface="Times New Roman" panose="02020603050405020304" pitchFamily="18" charset="0"/>
              </a:rPr>
              <a:t>5. Өнертабыстар</a:t>
            </a:r>
            <a:r>
              <a:rPr lang="kk-KZ" sz="11200" u="sng" dirty="0">
                <a:latin typeface="Times New Roman" panose="02020603050405020304" pitchFamily="18" charset="0"/>
                <a:cs typeface="Times New Roman" panose="02020603050405020304" pitchFamily="18" charset="0"/>
              </a:rPr>
              <a:t>, өнеркәсіптік үлгілер,ғылым , әдебиет пен өнер шығармаларын және интеллектуалдық қызметтің өзге де нәтижелерін жасау нәтижесінде;</a:t>
            </a:r>
            <a:endParaRPr lang="ru-RU" sz="11200" u="sng"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108283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50039" y="222607"/>
            <a:ext cx="8596668" cy="3880773"/>
          </a:xfrm>
        </p:spPr>
        <p:txBody>
          <a:bodyPr>
            <a:normAutofit fontScale="62500" lnSpcReduction="20000"/>
          </a:bodyPr>
          <a:lstStyle/>
          <a:p>
            <a:pPr lvl="0"/>
            <a:r>
              <a:rPr lang="kk-KZ" sz="4600" dirty="0" smtClean="0">
                <a:latin typeface="Times New Roman" panose="02020603050405020304" pitchFamily="18" charset="0"/>
                <a:cs typeface="Times New Roman" panose="02020603050405020304" pitchFamily="18" charset="0"/>
              </a:rPr>
              <a:t>6</a:t>
            </a:r>
            <a:r>
              <a:rPr lang="kk-KZ" sz="4600" u="sng" dirty="0" smtClean="0">
                <a:latin typeface="Times New Roman" panose="02020603050405020304" pitchFamily="18" charset="0"/>
                <a:cs typeface="Times New Roman" panose="02020603050405020304" pitchFamily="18" charset="0"/>
              </a:rPr>
              <a:t>. Басқа </a:t>
            </a:r>
            <a:r>
              <a:rPr lang="kk-KZ" sz="4600" u="sng" dirty="0">
                <a:latin typeface="Times New Roman" panose="02020603050405020304" pitchFamily="18" charset="0"/>
                <a:cs typeface="Times New Roman" panose="02020603050405020304" pitchFamily="18" charset="0"/>
              </a:rPr>
              <a:t>жаққа зиян келтіру салдарына, сол сияқты басқа жақ есебінен мүлікті негізсіз сатып алу немесе жинау (нгізсіз баю) салдарынан;</a:t>
            </a:r>
            <a:endParaRPr lang="ru-RU" sz="4600" u="sng" dirty="0">
              <a:latin typeface="Times New Roman" panose="02020603050405020304" pitchFamily="18" charset="0"/>
              <a:cs typeface="Times New Roman" panose="02020603050405020304" pitchFamily="18" charset="0"/>
            </a:endParaRPr>
          </a:p>
          <a:p>
            <a:pPr lvl="0"/>
            <a:r>
              <a:rPr lang="kk-KZ" sz="4600" u="sng" dirty="0" smtClean="0">
                <a:latin typeface="Times New Roman" panose="02020603050405020304" pitchFamily="18" charset="0"/>
                <a:cs typeface="Times New Roman" panose="02020603050405020304" pitchFamily="18" charset="0"/>
              </a:rPr>
              <a:t>7. Азаматтар </a:t>
            </a:r>
            <a:r>
              <a:rPr lang="kk-KZ" sz="4600" u="sng" dirty="0">
                <a:latin typeface="Times New Roman" panose="02020603050405020304" pitchFamily="18" charset="0"/>
                <a:cs typeface="Times New Roman" panose="02020603050405020304" pitchFamily="18" charset="0"/>
              </a:rPr>
              <a:t>мен заңды тұлғалардың өзге де әрекеттері салдарынан;</a:t>
            </a:r>
            <a:endParaRPr lang="ru-RU" sz="4600" u="sng" dirty="0">
              <a:latin typeface="Times New Roman" panose="02020603050405020304" pitchFamily="18" charset="0"/>
              <a:cs typeface="Times New Roman" panose="02020603050405020304" pitchFamily="18" charset="0"/>
            </a:endParaRPr>
          </a:p>
          <a:p>
            <a:pPr lvl="0"/>
            <a:r>
              <a:rPr lang="kk-KZ" sz="4600" u="sng" dirty="0" smtClean="0">
                <a:latin typeface="Times New Roman" panose="02020603050405020304" pitchFamily="18" charset="0"/>
                <a:cs typeface="Times New Roman" panose="02020603050405020304" pitchFamily="18" charset="0"/>
              </a:rPr>
              <a:t>8.Заңдар </a:t>
            </a:r>
            <a:r>
              <a:rPr lang="kk-KZ" sz="4600" u="sng" dirty="0">
                <a:latin typeface="Times New Roman" panose="02020603050405020304" pitchFamily="18" charset="0"/>
                <a:cs typeface="Times New Roman" panose="02020603050405020304" pitchFamily="18" charset="0"/>
              </a:rPr>
              <a:t>азаматтық- құқықтық жағдайлар басталуын байланыстыратын оқиғалар салдарынан пайда болады.</a:t>
            </a:r>
            <a:endParaRPr lang="ru-RU" sz="4600" u="sng" dirty="0">
              <a:latin typeface="Times New Roman" panose="02020603050405020304" pitchFamily="18" charset="0"/>
              <a:cs typeface="Times New Roman" panose="02020603050405020304" pitchFamily="18" charset="0"/>
            </a:endParaRPr>
          </a:p>
          <a:p>
            <a:r>
              <a:rPr lang="kk-KZ" sz="4600" dirty="0">
                <a:latin typeface="Times New Roman" panose="02020603050405020304" pitchFamily="18" charset="0"/>
                <a:cs typeface="Times New Roman" panose="02020603050405020304" pitchFamily="18" charset="0"/>
              </a:rPr>
              <a:t> </a:t>
            </a:r>
            <a:endParaRPr lang="ru-RU" sz="46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118494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7689" y="172871"/>
            <a:ext cx="8596668" cy="1320800"/>
          </a:xfrm>
        </p:spPr>
        <p:txBody>
          <a:bodyPr>
            <a:normAutofit/>
          </a:bodyPr>
          <a:lstStyle/>
          <a:p>
            <a:r>
              <a:rPr lang="kk-KZ" sz="3200" b="1" u="sng" dirty="0" smtClean="0">
                <a:solidFill>
                  <a:schemeClr val="tx1"/>
                </a:solidFill>
                <a:latin typeface="Times New Roman" panose="02020603050405020304" pitchFamily="18" charset="0"/>
                <a:cs typeface="Times New Roman" panose="02020603050405020304" pitchFamily="18" charset="0"/>
              </a:rPr>
              <a:t>Міндетемені </a:t>
            </a:r>
            <a:r>
              <a:rPr lang="kk-KZ" sz="3200" b="1" u="sng" dirty="0">
                <a:solidFill>
                  <a:schemeClr val="tx1"/>
                </a:solidFill>
                <a:latin typeface="Times New Roman" panose="02020603050405020304" pitchFamily="18" charset="0"/>
                <a:cs typeface="Times New Roman" panose="02020603050405020304" pitchFamily="18" charset="0"/>
              </a:rPr>
              <a:t>орындау </a:t>
            </a:r>
            <a:r>
              <a:rPr lang="kk-KZ" sz="3200" b="1" u="sng" dirty="0" smtClean="0">
                <a:solidFill>
                  <a:schemeClr val="tx1"/>
                </a:solidFill>
                <a:latin typeface="Times New Roman" panose="02020603050405020304" pitchFamily="18" charset="0"/>
                <a:cs typeface="Times New Roman" panose="02020603050405020304" pitchFamily="18" charset="0"/>
              </a:rPr>
              <a:t>келісідей әдістер </a:t>
            </a:r>
            <a:r>
              <a:rPr lang="kk-KZ" sz="3200" b="1" u="sng" dirty="0">
                <a:solidFill>
                  <a:schemeClr val="tx1"/>
                </a:solidFill>
                <a:latin typeface="Times New Roman" panose="02020603050405020304" pitchFamily="18" charset="0"/>
                <a:cs typeface="Times New Roman" panose="02020603050405020304" pitchFamily="18" charset="0"/>
              </a:rPr>
              <a:t>арқылы қамтамасыз </a:t>
            </a:r>
            <a:r>
              <a:rPr lang="kk-KZ" sz="3200" b="1" u="sng" dirty="0" smtClean="0">
                <a:solidFill>
                  <a:schemeClr val="tx1"/>
                </a:solidFill>
                <a:latin typeface="Times New Roman" panose="02020603050405020304" pitchFamily="18" charset="0"/>
                <a:cs typeface="Times New Roman" panose="02020603050405020304" pitchFamily="18" charset="0"/>
              </a:rPr>
              <a:t>етіледі:</a:t>
            </a:r>
            <a:endParaRPr lang="ru-RU" sz="3200" b="1" u="sng"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17689" y="1493671"/>
            <a:ext cx="8596668" cy="3880773"/>
          </a:xfrm>
        </p:spPr>
        <p:txBody>
          <a:bodyPr>
            <a:normAutofit fontScale="25000" lnSpcReduction="20000"/>
          </a:bodyPr>
          <a:lstStyle/>
          <a:p>
            <a:pPr lvl="0"/>
            <a:r>
              <a:rPr lang="kk-KZ" sz="12800" u="sng" dirty="0" smtClean="0">
                <a:latin typeface="Times New Roman" panose="02020603050405020304" pitchFamily="18" charset="0"/>
                <a:cs typeface="Times New Roman" panose="02020603050405020304" pitchFamily="18" charset="0"/>
              </a:rPr>
              <a:t>Айып </a:t>
            </a:r>
            <a:r>
              <a:rPr lang="kk-KZ" sz="12800" u="sng" dirty="0">
                <a:latin typeface="Times New Roman" panose="02020603050405020304" pitchFamily="18" charset="0"/>
                <a:cs typeface="Times New Roman" panose="02020603050405020304" pitchFamily="18" charset="0"/>
              </a:rPr>
              <a:t>төлету.</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Кепіл.</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Борышқордың мүлкін алып қалу.</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Кепілдік.</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Кепілпұл.</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Кепілдік жарна.</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Заңмен немесе келісімшартпен қарастырылған басқа да әдістер.</a:t>
            </a:r>
            <a:endParaRPr lang="ru-RU" sz="12800" u="sng"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93133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2280" y="309349"/>
            <a:ext cx="8596668" cy="1320800"/>
          </a:xfrm>
        </p:spPr>
        <p:txBody>
          <a:bodyPr>
            <a:normAutofit fontScale="90000"/>
          </a:bodyPr>
          <a:lstStyle/>
          <a:p>
            <a:r>
              <a:rPr lang="kk-KZ" b="1" u="sng" dirty="0">
                <a:solidFill>
                  <a:schemeClr val="tx1"/>
                </a:solidFill>
                <a:latin typeface="Times New Roman" panose="02020603050405020304" pitchFamily="18" charset="0"/>
                <a:cs typeface="Times New Roman" panose="02020603050405020304" pitchFamily="18" charset="0"/>
              </a:rPr>
              <a:t>Міндеттеме мынадай жағдайларда толық немесе ішінара тоқтатылады:</a:t>
            </a:r>
            <a:r>
              <a:rPr lang="ru-RU" u="sng" dirty="0"/>
              <a:t/>
            </a:r>
            <a:br>
              <a:rPr lang="ru-RU" u="sng" dirty="0"/>
            </a:br>
            <a:endParaRPr lang="ru-RU" u="sng" dirty="0"/>
          </a:p>
        </p:txBody>
      </p:sp>
      <p:sp>
        <p:nvSpPr>
          <p:cNvPr id="3" name="Объект 2"/>
          <p:cNvSpPr>
            <a:spLocks noGrp="1"/>
          </p:cNvSpPr>
          <p:nvPr>
            <p:ph idx="1"/>
          </p:nvPr>
        </p:nvSpPr>
        <p:spPr>
          <a:xfrm>
            <a:off x="662172" y="1630149"/>
            <a:ext cx="8596668" cy="3880773"/>
          </a:xfrm>
        </p:spPr>
        <p:txBody>
          <a:bodyPr>
            <a:normAutofit fontScale="25000" lnSpcReduction="20000"/>
          </a:bodyPr>
          <a:lstStyle/>
          <a:p>
            <a:endParaRPr lang="ru-RU" dirty="0"/>
          </a:p>
          <a:p>
            <a:pPr lvl="0"/>
            <a:r>
              <a:rPr lang="kk-KZ" sz="12800" u="sng" dirty="0">
                <a:latin typeface="Times New Roman" panose="02020603050405020304" pitchFamily="18" charset="0"/>
                <a:cs typeface="Times New Roman" panose="02020603050405020304" pitchFamily="18" charset="0"/>
              </a:rPr>
              <a:t>Міндеттеме тиісті дәрежеде орындалса;</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Талаптан бас тарту төлемі төленсе;</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Борышты есепке жатқызылса, жаңғыртылса;</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Борышты кешіру арқылы борышқор мен несие беруші бір тұлға болса;</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Орындауға мүмкіндік болмаса;</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Мемлекеттік органның құжаты шығарылса;</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Азамат қайтыс  болса;</a:t>
            </a:r>
            <a:endParaRPr lang="ru-RU" sz="12800" u="sng" dirty="0">
              <a:latin typeface="Times New Roman" panose="02020603050405020304" pitchFamily="18" charset="0"/>
              <a:cs typeface="Times New Roman" panose="02020603050405020304" pitchFamily="18" charset="0"/>
            </a:endParaRPr>
          </a:p>
          <a:p>
            <a:pPr lvl="0"/>
            <a:r>
              <a:rPr lang="kk-KZ" sz="12800" u="sng" dirty="0">
                <a:latin typeface="Times New Roman" panose="02020603050405020304" pitchFamily="18" charset="0"/>
                <a:cs typeface="Times New Roman" panose="02020603050405020304" pitchFamily="18" charset="0"/>
              </a:rPr>
              <a:t>Заңды тұлға таратылса. </a:t>
            </a:r>
            <a:endParaRPr lang="ru-RU" sz="12800" u="sng" dirty="0">
              <a:latin typeface="Times New Roman" panose="02020603050405020304" pitchFamily="18" charset="0"/>
              <a:cs typeface="Times New Roman" panose="02020603050405020304" pitchFamily="18" charset="0"/>
            </a:endParaRPr>
          </a:p>
          <a:p>
            <a:r>
              <a:rPr lang="kk-KZ" sz="12800" dirty="0"/>
              <a:t>   </a:t>
            </a:r>
            <a:endParaRPr lang="ru-RU" sz="12800" dirty="0"/>
          </a:p>
          <a:p>
            <a:endParaRPr lang="ru-RU" dirty="0"/>
          </a:p>
        </p:txBody>
      </p:sp>
    </p:spTree>
    <p:extLst>
      <p:ext uri="{BB962C8B-B14F-4D97-AF65-F5344CB8AC3E}">
        <p14:creationId xmlns:p14="http://schemas.microsoft.com/office/powerpoint/2010/main" val="3957769616"/>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55</TotalTime>
  <Words>1542</Words>
  <Application>Microsoft Office PowerPoint</Application>
  <PresentationFormat>Широкоэкранный</PresentationFormat>
  <Paragraphs>93</Paragraphs>
  <Slides>29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29</vt:i4>
      </vt:variant>
    </vt:vector>
  </HeadingPairs>
  <TitlesOfParts>
    <vt:vector size="34" baseType="lpstr">
      <vt:lpstr>Arial</vt:lpstr>
      <vt:lpstr>Times New Roman</vt:lpstr>
      <vt:lpstr>Trebuchet MS</vt:lpstr>
      <vt:lpstr>Wingdings 3</vt:lpstr>
      <vt:lpstr>Грань</vt:lpstr>
      <vt:lpstr> 9 Тақырып. Кәсіпкерлік қызмет  субъектілерінің жауапкершілігі </vt:lpstr>
      <vt:lpstr>1. Кәсіпкерлер жауапкершілігінің мәні, түрлері және пайда болу шарттары </vt:lpstr>
      <vt:lpstr>Презентация PowerPoint</vt:lpstr>
      <vt:lpstr>Кәсіперлік – құқықтық жауапкершілік мынадай  функцияларды орындайды: </vt:lpstr>
      <vt:lpstr>Презентация PowerPoint</vt:lpstr>
      <vt:lpstr>Заңдық жауапкершілік түрлерінің  жіктелуіне қатысты әртүрлі тәсілдер бар. Олардың қатарына мынадай жіктемелерді жатқызуға болады: </vt:lpstr>
      <vt:lpstr>Презентация PowerPoint</vt:lpstr>
      <vt:lpstr>Презентация PowerPoint</vt:lpstr>
      <vt:lpstr>Презентация PowerPoint</vt:lpstr>
      <vt:lpstr>Мемлекеттік органдар мен ондағы лауазымды тұлғалары мынадай жағдайдарда ҚР заңдарымен белгіленген жауапкершілікте болады:  </vt:lpstr>
      <vt:lpstr>Презентация PowerPoint</vt:lpstr>
      <vt:lpstr>Жеке кәсіпкерлік субъектілері келесілер үшін жауапкершілікте болады: </vt:lpstr>
      <vt:lpstr>2. Кәсіпкерлердің әкімшілік жауапкершілігі </vt:lpstr>
      <vt:lpstr>Презентация PowerPoint</vt:lpstr>
      <vt:lpstr>Презентация PowerPoint</vt:lpstr>
      <vt:lpstr>Презентация PowerPoint</vt:lpstr>
      <vt:lpstr>Әкімшілік жауапкершілікті сипаттау кезінде оған тән келесідей ерекшеліктерді атап көрсетуге болады: </vt:lpstr>
      <vt:lpstr>Презентация PowerPoint</vt:lpstr>
      <vt:lpstr>Презентация PowerPoint</vt:lpstr>
      <vt:lpstr>3. Кәсіпкерлердің қылмыстық жауапкершілігі </vt:lpstr>
      <vt:lpstr>Қазақстан Ресрубликасының Қылмыстық кодексінде экономикалық қызмет саласындағы қылмыстарға арналған арнайы тарау ( ерекше бөлімнің 7 тарауы) бар. Экономикалық қызмет саласындағы қылмыстарды екі топқа бөлуге болады:  1.Жеке кәсіпкерлік субъектілерінің құқықтарын бұзатын, мемлекеттік органдардың лауазымды тұлғаларымен жасалатын қылмыстар; </vt:lpstr>
      <vt:lpstr>Презентация PowerPoint</vt:lpstr>
      <vt:lpstr>Презентация PowerPoint</vt:lpstr>
      <vt:lpstr>Презентация PowerPoint</vt:lpstr>
      <vt:lpstr>4. Кәсіпкерлердің  өз міндеттемелерін қамтамасыз ету шарттары мен тәсілдері </vt:lpstr>
      <vt:lpstr>Азаматтық құқықтар мен міндеттер: </vt:lpstr>
      <vt:lpstr>Презентация PowerPoint</vt:lpstr>
      <vt:lpstr>Міндетемені орындау келісідей әдістер арқылы қамтамасыз етіледі:</vt:lpstr>
      <vt:lpstr>Міндеттеме мынадай жағдайларда толық немесе ішінара тоқтатылады: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 Тақырып. Кәсіпкерлік қызмет  субъектілерінің жауапкершілігі</dc:title>
  <dc:creator>Yerkin Temirbek</dc:creator>
  <cp:lastModifiedBy>Lenovo</cp:lastModifiedBy>
  <cp:revision>11</cp:revision>
  <dcterms:created xsi:type="dcterms:W3CDTF">2015-10-27T07:56:35Z</dcterms:created>
  <dcterms:modified xsi:type="dcterms:W3CDTF">2021-09-08T17:37:14Z</dcterms:modified>
</cp:coreProperties>
</file>